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69" r:id="rId3"/>
    <p:sldId id="270" r:id="rId4"/>
    <p:sldId id="271" r:id="rId5"/>
    <p:sldId id="272" r:id="rId6"/>
    <p:sldId id="273" r:id="rId7"/>
    <p:sldId id="274" r:id="rId8"/>
    <p:sldId id="275" r:id="rId9"/>
    <p:sldId id="278" r:id="rId10"/>
    <p:sldId id="279" r:id="rId11"/>
    <p:sldId id="276" r:id="rId12"/>
    <p:sldId id="280" r:id="rId13"/>
    <p:sldId id="27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7" d="100"/>
          <a:sy n="117" d="100"/>
        </p:scale>
        <p:origin x="4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F86754-AD27-4EC0-B215-110015224089}" type="datetimeFigureOut">
              <a:rPr lang="fr-FR" smtClean="0"/>
              <a:t>25/10/2022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DD0F9-9DEE-485A-8DE6-846605BCC216}" type="slidenum">
              <a:rPr lang="fr-FR" smtClean="0"/>
              <a:t>‹N°›</a:t>
            </a:fld>
            <a:endParaRPr lang="fr-FR"/>
          </a:p>
        </p:txBody>
      </p:sp>
    </p:spTree>
    <p:extLst>
      <p:ext uri="{BB962C8B-B14F-4D97-AF65-F5344CB8AC3E}">
        <p14:creationId xmlns:p14="http://schemas.microsoft.com/office/powerpoint/2010/main" val="814393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3436B0C-BB29-4F85-ADE6-15E38B67EABF}" type="datetime1">
              <a:rPr lang="en-US" smtClean="0"/>
              <a:t>10/25/22</a:t>
            </a:fld>
            <a:endParaRPr lang="en-US" dirty="0"/>
          </a:p>
        </p:txBody>
      </p:sp>
      <p:sp>
        <p:nvSpPr>
          <p:cNvPr id="5" name="Footer Placeholder 4"/>
          <p:cNvSpPr>
            <a:spLocks noGrp="1"/>
          </p:cNvSpPr>
          <p:nvPr>
            <p:ph type="ftr" sz="quarter" idx="11"/>
          </p:nvPr>
        </p:nvSpPr>
        <p:spPr/>
        <p:txBody>
          <a:bodyPr/>
          <a:lstStyle/>
          <a:p>
            <a:r>
              <a:rPr lang="fr-FR"/>
              <a:t>Audition FED du 12 octobre par Monsieur D. Mandelli Rapporteur au Sénat </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96D9E43-730B-465F-8783-60F3EBDD5913}" type="datetime1">
              <a:rPr lang="en-US" smtClean="0"/>
              <a:t>10/25/22</a:t>
            </a:fld>
            <a:endParaRPr lang="en-US" dirty="0"/>
          </a:p>
        </p:txBody>
      </p:sp>
      <p:sp>
        <p:nvSpPr>
          <p:cNvPr id="5" name="Footer Placeholder 4"/>
          <p:cNvSpPr>
            <a:spLocks noGrp="1"/>
          </p:cNvSpPr>
          <p:nvPr>
            <p:ph type="ftr" sz="quarter" idx="11"/>
          </p:nvPr>
        </p:nvSpPr>
        <p:spPr/>
        <p:txBody>
          <a:bodyPr/>
          <a:lstStyle/>
          <a:p>
            <a:r>
              <a:rPr lang="fr-FR"/>
              <a:t>Audition FED du 12 octobre par Monsieur D. Mandelli Rapporteur au Sénat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204340D-3BD3-480D-9533-66A50AA5FF6A}" type="datetime1">
              <a:rPr lang="en-US" smtClean="0"/>
              <a:t>10/25/22</a:t>
            </a:fld>
            <a:endParaRPr lang="en-US" dirty="0"/>
          </a:p>
        </p:txBody>
      </p:sp>
      <p:sp>
        <p:nvSpPr>
          <p:cNvPr id="5" name="Footer Placeholder 4"/>
          <p:cNvSpPr>
            <a:spLocks noGrp="1"/>
          </p:cNvSpPr>
          <p:nvPr>
            <p:ph type="ftr" sz="quarter" idx="11"/>
          </p:nvPr>
        </p:nvSpPr>
        <p:spPr/>
        <p:txBody>
          <a:bodyPr/>
          <a:lstStyle/>
          <a:p>
            <a:r>
              <a:rPr lang="fr-FR"/>
              <a:t>Audition FED du 12 octobre par Monsieur D. Mandelli Rapporteur au Sénat </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86EAC7D-3127-44BF-AC02-BF9F77B544BD}" type="datetime1">
              <a:rPr lang="en-US" smtClean="0"/>
              <a:t>10/25/22</a:t>
            </a:fld>
            <a:endParaRPr lang="en-US" dirty="0"/>
          </a:p>
        </p:txBody>
      </p:sp>
      <p:sp>
        <p:nvSpPr>
          <p:cNvPr id="6" name="Footer Placeholder 5"/>
          <p:cNvSpPr>
            <a:spLocks noGrp="1"/>
          </p:cNvSpPr>
          <p:nvPr>
            <p:ph type="ftr" sz="quarter" idx="11"/>
          </p:nvPr>
        </p:nvSpPr>
        <p:spPr/>
        <p:txBody>
          <a:bodyPr/>
          <a:lstStyle/>
          <a:p>
            <a:r>
              <a:rPr lang="fr-FR"/>
              <a:t>Audition FED du 12 octobre par Monsieur D. Mandelli Rapporteur au Sénat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AE61D7CC-F7E1-4E36-A145-3C4CCD333031}" type="datetime1">
              <a:rPr lang="en-US" smtClean="0"/>
              <a:t>10/25/22</a:t>
            </a:fld>
            <a:endParaRPr lang="en-US" dirty="0"/>
          </a:p>
        </p:txBody>
      </p:sp>
      <p:sp>
        <p:nvSpPr>
          <p:cNvPr id="6" name="Footer Placeholder 5"/>
          <p:cNvSpPr>
            <a:spLocks noGrp="1"/>
          </p:cNvSpPr>
          <p:nvPr>
            <p:ph type="ftr" sz="quarter" idx="11"/>
          </p:nvPr>
        </p:nvSpPr>
        <p:spPr/>
        <p:txBody>
          <a:bodyPr/>
          <a:lstStyle/>
          <a:p>
            <a:r>
              <a:rPr lang="fr-FR"/>
              <a:t>Audition FED du 12 octobre par Monsieur D. Mandelli Rapporteur au Sénat </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15603FF-3CFE-4AF4-ACAC-28178F7A29E0}" type="datetime1">
              <a:rPr lang="en-US" smtClean="0"/>
              <a:t>10/25/22</a:t>
            </a:fld>
            <a:endParaRPr lang="en-US" dirty="0"/>
          </a:p>
        </p:txBody>
      </p:sp>
      <p:sp>
        <p:nvSpPr>
          <p:cNvPr id="6" name="Footer Placeholder 5"/>
          <p:cNvSpPr>
            <a:spLocks noGrp="1"/>
          </p:cNvSpPr>
          <p:nvPr>
            <p:ph type="ftr" sz="quarter" idx="11"/>
          </p:nvPr>
        </p:nvSpPr>
        <p:spPr/>
        <p:txBody>
          <a:bodyPr/>
          <a:lstStyle/>
          <a:p>
            <a:r>
              <a:rPr lang="fr-FR"/>
              <a:t>Audition FED du 12 octobre par Monsieur D. Mandelli Rapporteur au Sénat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442497F-7BDD-4C5D-8F20-A547FD781500}" type="datetime1">
              <a:rPr lang="en-US" smtClean="0"/>
              <a:t>10/25/22</a:t>
            </a:fld>
            <a:endParaRPr lang="en-US" dirty="0"/>
          </a:p>
        </p:txBody>
      </p:sp>
      <p:sp>
        <p:nvSpPr>
          <p:cNvPr id="5" name="Footer Placeholder 4"/>
          <p:cNvSpPr>
            <a:spLocks noGrp="1"/>
          </p:cNvSpPr>
          <p:nvPr>
            <p:ph type="ftr" sz="quarter" idx="11"/>
          </p:nvPr>
        </p:nvSpPr>
        <p:spPr/>
        <p:txBody>
          <a:bodyPr/>
          <a:lstStyle/>
          <a:p>
            <a:r>
              <a:rPr lang="fr-FR"/>
              <a:t>Audition FED du 12 octobre par Monsieur D. Mandelli Rapporteur au Sénat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F840F9E-7412-4A80-A08B-BFBD876815EC}" type="datetime1">
              <a:rPr lang="en-US" smtClean="0"/>
              <a:t>10/25/22</a:t>
            </a:fld>
            <a:endParaRPr lang="en-US" dirty="0"/>
          </a:p>
        </p:txBody>
      </p:sp>
      <p:sp>
        <p:nvSpPr>
          <p:cNvPr id="5" name="Footer Placeholder 4"/>
          <p:cNvSpPr>
            <a:spLocks noGrp="1"/>
          </p:cNvSpPr>
          <p:nvPr>
            <p:ph type="ftr" sz="quarter" idx="11"/>
          </p:nvPr>
        </p:nvSpPr>
        <p:spPr/>
        <p:txBody>
          <a:bodyPr/>
          <a:lstStyle/>
          <a:p>
            <a:r>
              <a:rPr lang="fr-FR"/>
              <a:t>Audition FED du 12 octobre par Monsieur D. Mandelli Rapporteur au Sénat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D25D2F-6B81-405F-855C-206FE2D725A9}" type="datetime1">
              <a:rPr lang="en-US" smtClean="0"/>
              <a:t>10/25/22</a:t>
            </a:fld>
            <a:endParaRPr lang="en-US" dirty="0"/>
          </a:p>
        </p:txBody>
      </p:sp>
      <p:sp>
        <p:nvSpPr>
          <p:cNvPr id="5" name="Footer Placeholder 4"/>
          <p:cNvSpPr>
            <a:spLocks noGrp="1"/>
          </p:cNvSpPr>
          <p:nvPr>
            <p:ph type="ftr" sz="quarter" idx="11"/>
          </p:nvPr>
        </p:nvSpPr>
        <p:spPr/>
        <p:txBody>
          <a:bodyPr/>
          <a:lstStyle/>
          <a:p>
            <a:r>
              <a:rPr lang="fr-FR"/>
              <a:t>Audition FED du 12 octobre par Monsieur D. Mandelli Rapporteur au Sénat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01D244A-9FAC-4F10-AF7A-8C08676FA633}" type="datetime1">
              <a:rPr lang="en-US" smtClean="0"/>
              <a:t>10/25/22</a:t>
            </a:fld>
            <a:endParaRPr lang="en-US" dirty="0"/>
          </a:p>
        </p:txBody>
      </p:sp>
      <p:sp>
        <p:nvSpPr>
          <p:cNvPr id="5" name="Footer Placeholder 4"/>
          <p:cNvSpPr>
            <a:spLocks noGrp="1"/>
          </p:cNvSpPr>
          <p:nvPr>
            <p:ph type="ftr" sz="quarter" idx="11"/>
          </p:nvPr>
        </p:nvSpPr>
        <p:spPr/>
        <p:txBody>
          <a:bodyPr/>
          <a:lstStyle/>
          <a:p>
            <a:r>
              <a:rPr lang="fr-FR"/>
              <a:t>Audition FED du 12 octobre par Monsieur D. Mandelli Rapporteur au Sénat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99C85D2-E8C2-4E8E-B335-A9FE1D1E95ED}" type="datetime1">
              <a:rPr lang="en-US" smtClean="0"/>
              <a:t>10/25/22</a:t>
            </a:fld>
            <a:endParaRPr lang="en-US" dirty="0"/>
          </a:p>
        </p:txBody>
      </p:sp>
      <p:sp>
        <p:nvSpPr>
          <p:cNvPr id="6" name="Footer Placeholder 5"/>
          <p:cNvSpPr>
            <a:spLocks noGrp="1"/>
          </p:cNvSpPr>
          <p:nvPr>
            <p:ph type="ftr" sz="quarter" idx="11"/>
          </p:nvPr>
        </p:nvSpPr>
        <p:spPr/>
        <p:txBody>
          <a:bodyPr/>
          <a:lstStyle/>
          <a:p>
            <a:r>
              <a:rPr lang="fr-FR"/>
              <a:t>Audition FED du 12 octobre par Monsieur D. Mandelli Rapporteur au Sénat </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99A3B13-A228-45E4-B1F1-6F48E3C5AAFA}" type="datetime1">
              <a:rPr lang="en-US" smtClean="0"/>
              <a:t>10/25/22</a:t>
            </a:fld>
            <a:endParaRPr lang="en-US" dirty="0"/>
          </a:p>
        </p:txBody>
      </p:sp>
      <p:sp>
        <p:nvSpPr>
          <p:cNvPr id="8" name="Footer Placeholder 7"/>
          <p:cNvSpPr>
            <a:spLocks noGrp="1"/>
          </p:cNvSpPr>
          <p:nvPr>
            <p:ph type="ftr" sz="quarter" idx="11"/>
          </p:nvPr>
        </p:nvSpPr>
        <p:spPr/>
        <p:txBody>
          <a:bodyPr/>
          <a:lstStyle/>
          <a:p>
            <a:r>
              <a:rPr lang="fr-FR"/>
              <a:t>Audition FED du 12 octobre par Monsieur D. Mandelli Rapporteur au Sénat </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765E01E-CC02-4AFD-91F4-BA3E6E632A1C}" type="datetime1">
              <a:rPr lang="en-US" smtClean="0"/>
              <a:t>10/25/22</a:t>
            </a:fld>
            <a:endParaRPr lang="en-US" dirty="0"/>
          </a:p>
        </p:txBody>
      </p:sp>
      <p:sp>
        <p:nvSpPr>
          <p:cNvPr id="4" name="Footer Placeholder 3"/>
          <p:cNvSpPr>
            <a:spLocks noGrp="1"/>
          </p:cNvSpPr>
          <p:nvPr>
            <p:ph type="ftr" sz="quarter" idx="11"/>
          </p:nvPr>
        </p:nvSpPr>
        <p:spPr/>
        <p:txBody>
          <a:bodyPr/>
          <a:lstStyle/>
          <a:p>
            <a:r>
              <a:rPr lang="fr-FR"/>
              <a:t>Audition FED du 12 octobre par Monsieur D. Mandelli Rapporteur au Sénat </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CEFDB-D968-417B-BC71-F64F9F831CC1}" type="datetime1">
              <a:rPr lang="en-US" smtClean="0"/>
              <a:t>10/25/22</a:t>
            </a:fld>
            <a:endParaRPr lang="en-US" dirty="0"/>
          </a:p>
        </p:txBody>
      </p:sp>
      <p:sp>
        <p:nvSpPr>
          <p:cNvPr id="3" name="Footer Placeholder 2"/>
          <p:cNvSpPr>
            <a:spLocks noGrp="1"/>
          </p:cNvSpPr>
          <p:nvPr>
            <p:ph type="ftr" sz="quarter" idx="11"/>
          </p:nvPr>
        </p:nvSpPr>
        <p:spPr/>
        <p:txBody>
          <a:bodyPr/>
          <a:lstStyle/>
          <a:p>
            <a:r>
              <a:rPr lang="fr-FR"/>
              <a:t>Audition FED du 12 octobre par Monsieur D. Mandelli Rapporteur au Sénat </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DE420A-8CA8-483B-B3B4-D7933A55F724}" type="datetime1">
              <a:rPr lang="en-US" smtClean="0"/>
              <a:t>10/25/22</a:t>
            </a:fld>
            <a:endParaRPr lang="en-US" dirty="0"/>
          </a:p>
        </p:txBody>
      </p:sp>
      <p:sp>
        <p:nvSpPr>
          <p:cNvPr id="6" name="Footer Placeholder 5"/>
          <p:cNvSpPr>
            <a:spLocks noGrp="1"/>
          </p:cNvSpPr>
          <p:nvPr>
            <p:ph type="ftr" sz="quarter" idx="11"/>
          </p:nvPr>
        </p:nvSpPr>
        <p:spPr/>
        <p:txBody>
          <a:bodyPr/>
          <a:lstStyle/>
          <a:p>
            <a:r>
              <a:rPr lang="fr-FR"/>
              <a:t>Audition FED du 12 octobre par Monsieur D. Mandelli Rapporteur au Sénat </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C505DD6-539A-429A-A6E1-5B96C49DE7FE}" type="datetime1">
              <a:rPr lang="en-US" smtClean="0"/>
              <a:t>10/25/22</a:t>
            </a:fld>
            <a:endParaRPr lang="en-US" dirty="0"/>
          </a:p>
        </p:txBody>
      </p:sp>
      <p:sp>
        <p:nvSpPr>
          <p:cNvPr id="6" name="Footer Placeholder 5"/>
          <p:cNvSpPr>
            <a:spLocks noGrp="1"/>
          </p:cNvSpPr>
          <p:nvPr>
            <p:ph type="ftr" sz="quarter" idx="11"/>
          </p:nvPr>
        </p:nvSpPr>
        <p:spPr/>
        <p:txBody>
          <a:bodyPr/>
          <a:lstStyle/>
          <a:p>
            <a:r>
              <a:rPr lang="fr-FR"/>
              <a:t>Audition FED du 12 octobre par Monsieur D. Mandelli Rapporteur au Sénat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08CB2F3-4ACA-4F25-9A1D-DA4AEE89DC41}" type="datetime1">
              <a:rPr lang="en-US" smtClean="0"/>
              <a:t>10/25/22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Audition FED du 12 octobre par Monsieur D. Mandelli Rapporteur au Sénat </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ichel.faure@yahoo.fr" TargetMode="External"/><Relationship Id="rId2" Type="http://schemas.openxmlformats.org/officeDocument/2006/relationships/hyperlink" Target="mailto:jlbutre@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3341F4-2E27-ECF6-8E8D-6D4B9F8B3FFD}"/>
              </a:ext>
            </a:extLst>
          </p:cNvPr>
          <p:cNvSpPr>
            <a:spLocks noGrp="1"/>
          </p:cNvSpPr>
          <p:nvPr>
            <p:ph type="ctrTitle"/>
          </p:nvPr>
        </p:nvSpPr>
        <p:spPr>
          <a:xfrm>
            <a:off x="1676400" y="2459783"/>
            <a:ext cx="10306049" cy="3798142"/>
          </a:xfrm>
        </p:spPr>
        <p:txBody>
          <a:bodyPr>
            <a:noAutofit/>
          </a:bodyPr>
          <a:lstStyle/>
          <a:p>
            <a:pPr>
              <a:lnSpc>
                <a:spcPct val="107000"/>
              </a:lnSpc>
              <a:spcBef>
                <a:spcPts val="1000"/>
              </a:spcBef>
              <a:buClr>
                <a:schemeClr val="accent1"/>
              </a:buClr>
            </a:pPr>
            <a:br>
              <a:rPr lang="fr-FR" sz="2800" b="1" dirty="0"/>
            </a:br>
            <a:br>
              <a:rPr lang="fr-FR" sz="2800" b="1" dirty="0"/>
            </a:br>
            <a:br>
              <a:rPr lang="fr-FR" sz="2800" b="1" dirty="0"/>
            </a:br>
            <a:r>
              <a:rPr lang="fr-FR" sz="2800" b="1" dirty="0"/>
              <a:t>Projet de Loi « Accélération des Energies Renouvelables »</a:t>
            </a:r>
            <a:br>
              <a:rPr lang="fr-FR" sz="2800" b="1" dirty="0"/>
            </a:br>
            <a:br>
              <a:rPr lang="fr-FR" sz="2800" b="1" dirty="0"/>
            </a:br>
            <a:r>
              <a:rPr lang="fr-FR" sz="2800" b="1" dirty="0"/>
              <a:t>Commission de l'aménagement du territoire et du développement durable du Sénat.</a:t>
            </a:r>
            <a:br>
              <a:rPr lang="fr-FR" sz="2800" b="1" dirty="0"/>
            </a:br>
            <a:br>
              <a:rPr lang="fr-FR" sz="2800" b="1" dirty="0"/>
            </a:br>
            <a:r>
              <a:rPr lang="fr-FR" sz="2800" b="1" dirty="0"/>
              <a:t>Audition de la Fédération Environnement Durable – FED</a:t>
            </a:r>
            <a:br>
              <a:rPr lang="fr-FR" sz="2800" b="1" dirty="0"/>
            </a:br>
            <a:r>
              <a:rPr lang="fr-FR" sz="2800" b="1" dirty="0"/>
              <a:t>Présidée par M. Didier </a:t>
            </a:r>
            <a:r>
              <a:rPr lang="fr-FR" sz="2800" b="1" dirty="0" err="1"/>
              <a:t>Mandelli</a:t>
            </a:r>
            <a:r>
              <a:rPr lang="fr-FR" sz="2800" b="1" dirty="0"/>
              <a:t> – Rapporteur</a:t>
            </a:r>
            <a:br>
              <a:rPr lang="fr-FR" sz="2800" b="1" dirty="0"/>
            </a:br>
            <a:r>
              <a:rPr lang="fr-FR" sz="2800" b="1" dirty="0"/>
              <a:t>12 octobre 2022. </a:t>
            </a:r>
            <a:endParaRPr lang="fr-FR" sz="2500" b="1" dirty="0"/>
          </a:p>
        </p:txBody>
      </p:sp>
      <p:pic>
        <p:nvPicPr>
          <p:cNvPr id="4" name="Image 3" descr="logofed">
            <a:extLst>
              <a:ext uri="{FF2B5EF4-FFF2-40B4-BE49-F238E27FC236}">
                <a16:creationId xmlns:a16="http://schemas.microsoft.com/office/drawing/2014/main" id="{D1B0964D-406D-179A-3C17-795B1FDC46E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00075"/>
            <a:ext cx="2381250" cy="1562100"/>
          </a:xfrm>
          <a:prstGeom prst="rect">
            <a:avLst/>
          </a:prstGeom>
          <a:noFill/>
          <a:ln>
            <a:noFill/>
          </a:ln>
        </p:spPr>
      </p:pic>
      <p:sp>
        <p:nvSpPr>
          <p:cNvPr id="7" name="Espace réservé du pied de page 6">
            <a:extLst>
              <a:ext uri="{FF2B5EF4-FFF2-40B4-BE49-F238E27FC236}">
                <a16:creationId xmlns:a16="http://schemas.microsoft.com/office/drawing/2014/main" id="{7AE12F61-311E-19EE-3779-5EB87C53A891}"/>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3745580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C46CE-591D-E622-9A1C-ABDA945DF164}"/>
              </a:ext>
            </a:extLst>
          </p:cNvPr>
          <p:cNvSpPr>
            <a:spLocks noGrp="1"/>
          </p:cNvSpPr>
          <p:nvPr>
            <p:ph type="title"/>
          </p:nvPr>
        </p:nvSpPr>
        <p:spPr>
          <a:xfrm>
            <a:off x="1647825" y="285750"/>
            <a:ext cx="9982200" cy="638175"/>
          </a:xfrm>
        </p:spPr>
        <p:txBody>
          <a:bodyPr>
            <a:normAutofit fontScale="90000"/>
          </a:bodyPr>
          <a:lstStyle/>
          <a:p>
            <a:r>
              <a:rPr lang="fr-FR" sz="3000" b="1" dirty="0"/>
              <a:t>Partie 1</a:t>
            </a:r>
            <a:br>
              <a:rPr lang="fr-FR" sz="3000" b="1" dirty="0"/>
            </a:br>
            <a:r>
              <a:rPr lang="fr-FR" sz="3000" b="1" dirty="0"/>
              <a:t>Amendements demandés sur le projet de loi</a:t>
            </a:r>
          </a:p>
        </p:txBody>
      </p:sp>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647825" y="1266825"/>
            <a:ext cx="10248900" cy="5086349"/>
          </a:xfrm>
        </p:spPr>
        <p:txBody>
          <a:bodyPr>
            <a:normAutofit/>
          </a:bodyPr>
          <a:lstStyle/>
          <a:p>
            <a:pPr>
              <a:lnSpc>
                <a:spcPct val="107000"/>
              </a:lnSpc>
              <a:spcAft>
                <a:spcPts val="800"/>
              </a:spcAf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12 : Avec les dispositions de cet article, les citoyens seront noyés dans des milliers de pages d’étude sans qu’il soit certain à ce stade que tous les éléments techniques des projets envisagés soient disponibles. On s’aperçoit d’ores et déjà de l’effet « Saint Nazaire ». Il s’agit d’une réelle régression des droits du public. =&gt; </a:t>
            </a:r>
            <a:r>
              <a:rPr lang="fr-FR"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Demande la suppression de cet article</a:t>
            </a:r>
            <a:endPar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2700655" algn="l"/>
              </a:tabLst>
            </a:pPr>
            <a:endPar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2700655" algn="l"/>
              </a:tabLs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14 : Dispositions pour favoriser l’éolien flottant =&gt; </a:t>
            </a:r>
            <a:r>
              <a:rPr lang="fr-FR"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Demande que les sites soient éloignés de 40 kms en mer au moins. </a:t>
            </a:r>
            <a:endPar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2700655" algn="l"/>
              </a:tabLst>
            </a:pPr>
            <a:endPar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2700655" algn="l"/>
              </a:tabLs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18 : Achat de l’acceptation sociale de riverains des éoliennes. Contrevient au principe constitutionnel d’équité et fait payer par la collectivité, le bénéfice de quelques- uns =&gt; </a:t>
            </a:r>
            <a:r>
              <a:rPr lang="fr-FR"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Demande la suppression de cet article</a:t>
            </a:r>
            <a:endPar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b="1" dirty="0">
              <a:solidFill>
                <a:schemeClr val="accent3">
                  <a:lumMod val="75000"/>
                </a:schemeClr>
              </a:solidFill>
              <a:latin typeface="+mj-lt"/>
              <a:cs typeface="Times New Roman" panose="02020603050405020304" pitchFamily="18" charset="0"/>
            </a:endParaRPr>
          </a:p>
        </p:txBody>
      </p:sp>
      <p:sp>
        <p:nvSpPr>
          <p:cNvPr id="4" name="Espace réservé du pied de page 3">
            <a:extLst>
              <a:ext uri="{FF2B5EF4-FFF2-40B4-BE49-F238E27FC236}">
                <a16:creationId xmlns:a16="http://schemas.microsoft.com/office/drawing/2014/main" id="{541122C9-52D4-6056-1265-177623AA23B8}"/>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1944671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C46CE-591D-E622-9A1C-ABDA945DF164}"/>
              </a:ext>
            </a:extLst>
          </p:cNvPr>
          <p:cNvSpPr>
            <a:spLocks noGrp="1"/>
          </p:cNvSpPr>
          <p:nvPr>
            <p:ph type="title"/>
          </p:nvPr>
        </p:nvSpPr>
        <p:spPr>
          <a:xfrm>
            <a:off x="1647825" y="238126"/>
            <a:ext cx="9982200" cy="1085849"/>
          </a:xfrm>
        </p:spPr>
        <p:txBody>
          <a:bodyPr>
            <a:normAutofit/>
          </a:bodyPr>
          <a:lstStyle/>
          <a:p>
            <a:r>
              <a:rPr lang="fr-FR" sz="3000" b="1" dirty="0"/>
              <a:t>Partie 2</a:t>
            </a:r>
            <a:br>
              <a:rPr lang="fr-FR" sz="3000" b="1" dirty="0"/>
            </a:br>
            <a:r>
              <a:rPr lang="fr-FR" sz="3000" b="1" dirty="0"/>
              <a:t>14 amendements complémentaires souhaités</a:t>
            </a:r>
          </a:p>
        </p:txBody>
      </p:sp>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552575" y="1323975"/>
            <a:ext cx="10344150" cy="5029199"/>
          </a:xfrm>
        </p:spPr>
        <p:txBody>
          <a:bodyPr>
            <a:normAutofit/>
          </a:bodyPr>
          <a:lstStyle/>
          <a:p>
            <a:pPr marL="457200">
              <a:lnSpc>
                <a:spcPct val="107000"/>
              </a:lnSpc>
              <a:tabLst>
                <a:tab pos="2700655" algn="l"/>
              </a:tabLst>
            </a:pPr>
            <a:endParaRPr lang="fr-FR" sz="2400" dirty="0">
              <a:solidFill>
                <a:schemeClr val="accent3">
                  <a:lumMod val="75000"/>
                </a:schemeClr>
              </a:solidFill>
              <a:latin typeface="+mj-lt"/>
              <a:cs typeface="Times New Roman" panose="02020603050405020304" pitchFamily="18" charset="0"/>
            </a:endParaRPr>
          </a:p>
          <a:p>
            <a:pPr marL="457200">
              <a:lnSpc>
                <a:spcPct val="107000"/>
              </a:lnSpc>
              <a:tabLst>
                <a:tab pos="2700655" algn="l"/>
              </a:tabLst>
            </a:pPr>
            <a:r>
              <a:rPr lang="fr-FR" sz="2400" dirty="0">
                <a:solidFill>
                  <a:schemeClr val="accent3">
                    <a:lumMod val="75000"/>
                  </a:schemeClr>
                </a:solidFill>
                <a:latin typeface="+mj-lt"/>
                <a:cs typeface="Times New Roman" panose="02020603050405020304" pitchFamily="18" charset="0"/>
              </a:rPr>
              <a:t>Indépendance des bureaux d’études</a:t>
            </a:r>
          </a:p>
          <a:p>
            <a:pPr marL="457200" algn="just">
              <a:lnSpc>
                <a:spcPct val="107000"/>
              </a:lnSpc>
              <a:tabLst>
                <a:tab pos="2700655" algn="l"/>
              </a:tabLst>
            </a:pPr>
            <a:r>
              <a:rPr lang="fr-FR" sz="2400" dirty="0">
                <a:solidFill>
                  <a:schemeClr val="accent3">
                    <a:lumMod val="75000"/>
                  </a:schemeClr>
                </a:solidFill>
                <a:latin typeface="+mj-lt"/>
                <a:cs typeface="Times New Roman" panose="02020603050405020304" pitchFamily="18" charset="0"/>
              </a:rPr>
              <a:t>Meilleure information du public par les services de l’Etat</a:t>
            </a:r>
          </a:p>
          <a:p>
            <a:pPr marL="457200" algn="just">
              <a:lnSpc>
                <a:spcPct val="107000"/>
              </a:lnSpc>
              <a:tabLst>
                <a:tab pos="2700655" algn="l"/>
              </a:tabLst>
            </a:pPr>
            <a:r>
              <a:rPr lang="fr-FR" sz="2400" dirty="0">
                <a:solidFill>
                  <a:schemeClr val="accent3">
                    <a:lumMod val="75000"/>
                  </a:schemeClr>
                </a:solidFill>
                <a:latin typeface="+mj-lt"/>
                <a:cs typeface="Times New Roman" panose="02020603050405020304" pitchFamily="18" charset="0"/>
              </a:rPr>
              <a:t>Recours à tierce expertise</a:t>
            </a:r>
          </a:p>
          <a:p>
            <a:pPr marL="457200" algn="just">
              <a:lnSpc>
                <a:spcPct val="107000"/>
              </a:lnSpc>
              <a:tabLst>
                <a:tab pos="2700655" algn="l"/>
              </a:tabLst>
            </a:pPr>
            <a:r>
              <a:rPr lang="fr-FR" sz="2400" dirty="0">
                <a:solidFill>
                  <a:schemeClr val="accent3">
                    <a:lumMod val="75000"/>
                  </a:schemeClr>
                </a:solidFill>
                <a:latin typeface="+mj-lt"/>
                <a:cs typeface="Times New Roman" panose="02020603050405020304" pitchFamily="18" charset="0"/>
              </a:rPr>
              <a:t>Amélioration de la consultation des municipalités</a:t>
            </a:r>
          </a:p>
          <a:p>
            <a:pPr marL="457200" algn="just">
              <a:lnSpc>
                <a:spcPct val="107000"/>
              </a:lnSpc>
              <a:tabLst>
                <a:tab pos="2700655" algn="l"/>
              </a:tabLst>
            </a:pPr>
            <a:r>
              <a:rPr lang="fr-FR" sz="2400" dirty="0">
                <a:solidFill>
                  <a:schemeClr val="accent3">
                    <a:lumMod val="75000"/>
                  </a:schemeClr>
                </a:solidFill>
                <a:latin typeface="+mj-lt"/>
                <a:cs typeface="Times New Roman" panose="02020603050405020304" pitchFamily="18" charset="0"/>
              </a:rPr>
              <a:t>Modification des distances des éoliennes vis-à-vis des habitations</a:t>
            </a:r>
          </a:p>
          <a:p>
            <a:pPr marL="457200" algn="just">
              <a:lnSpc>
                <a:spcPct val="107000"/>
              </a:lnSpc>
              <a:tabLst>
                <a:tab pos="2700655" algn="l"/>
              </a:tabLst>
            </a:pPr>
            <a:r>
              <a:rPr lang="fr-FR" sz="2400" dirty="0">
                <a:solidFill>
                  <a:schemeClr val="accent3">
                    <a:lumMod val="75000"/>
                  </a:schemeClr>
                </a:solidFill>
                <a:latin typeface="+mj-lt"/>
                <a:cs typeface="Times New Roman" panose="02020603050405020304" pitchFamily="18" charset="0"/>
              </a:rPr>
              <a:t>Limitation des bruits générés par les éoliennes</a:t>
            </a:r>
          </a:p>
          <a:p>
            <a:pPr marL="457200" algn="just">
              <a:lnSpc>
                <a:spcPct val="107000"/>
              </a:lnSpc>
              <a:tabLst>
                <a:tab pos="2700655" algn="l"/>
              </a:tabLst>
            </a:pPr>
            <a:r>
              <a:rPr lang="fr-FR" sz="2400" dirty="0">
                <a:solidFill>
                  <a:schemeClr val="accent3">
                    <a:lumMod val="75000"/>
                  </a:schemeClr>
                </a:solidFill>
                <a:latin typeface="+mj-lt"/>
                <a:cs typeface="Times New Roman" panose="02020603050405020304" pitchFamily="18" charset="0"/>
              </a:rPr>
              <a:t>Rafraîchissement des études d’impact en cas de réalisation différées ou d’études complémentaires</a:t>
            </a:r>
          </a:p>
        </p:txBody>
      </p:sp>
      <p:sp>
        <p:nvSpPr>
          <p:cNvPr id="4" name="Espace réservé du pied de page 3">
            <a:extLst>
              <a:ext uri="{FF2B5EF4-FFF2-40B4-BE49-F238E27FC236}">
                <a16:creationId xmlns:a16="http://schemas.microsoft.com/office/drawing/2014/main" id="{24935A0E-1347-8386-9920-A1AA2B223107}"/>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1313523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C46CE-591D-E622-9A1C-ABDA945DF164}"/>
              </a:ext>
            </a:extLst>
          </p:cNvPr>
          <p:cNvSpPr>
            <a:spLocks noGrp="1"/>
          </p:cNvSpPr>
          <p:nvPr>
            <p:ph type="title"/>
          </p:nvPr>
        </p:nvSpPr>
        <p:spPr>
          <a:xfrm>
            <a:off x="1647825" y="238126"/>
            <a:ext cx="9982200" cy="1085849"/>
          </a:xfrm>
        </p:spPr>
        <p:txBody>
          <a:bodyPr>
            <a:normAutofit/>
          </a:bodyPr>
          <a:lstStyle/>
          <a:p>
            <a:r>
              <a:rPr lang="fr-FR" sz="3000" b="1" dirty="0"/>
              <a:t>Partie 2</a:t>
            </a:r>
            <a:br>
              <a:rPr lang="fr-FR" sz="3000" b="1" dirty="0"/>
            </a:br>
            <a:r>
              <a:rPr lang="fr-FR" sz="3000" b="1" dirty="0"/>
              <a:t>14 amendements complémentaires souhaités</a:t>
            </a:r>
          </a:p>
        </p:txBody>
      </p:sp>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552575" y="1323975"/>
            <a:ext cx="10344150" cy="5029199"/>
          </a:xfrm>
        </p:spPr>
        <p:txBody>
          <a:bodyPr>
            <a:normAutofit fontScale="92500" lnSpcReduction="20000"/>
          </a:bodyPr>
          <a:lstStyle/>
          <a:p>
            <a:pPr marL="457200" lvl="0">
              <a:lnSpc>
                <a:spcPct val="117000"/>
              </a:lnSpc>
              <a:tabLst>
                <a:tab pos="2700655" algn="l"/>
              </a:tabLst>
            </a:pPr>
            <a:r>
              <a:rPr lang="fr-FR" sz="2400" dirty="0">
                <a:solidFill>
                  <a:schemeClr val="accent3">
                    <a:lumMod val="75000"/>
                  </a:schemeClr>
                </a:solidFill>
                <a:latin typeface="+mj-lt"/>
                <a:cs typeface="Times New Roman" panose="02020603050405020304" pitchFamily="18" charset="0"/>
              </a:rPr>
              <a:t>Droit à recours effectif et à accès à tribunal impartial</a:t>
            </a:r>
          </a:p>
          <a:p>
            <a:pPr marL="457200" lvl="0">
              <a:lnSpc>
                <a:spcPct val="117000"/>
              </a:lnSpc>
              <a:tabLst>
                <a:tab pos="2700655" algn="l"/>
              </a:tabLst>
            </a:pPr>
            <a:r>
              <a:rPr lang="fr-FR" sz="2400" dirty="0">
                <a:solidFill>
                  <a:schemeClr val="accent3">
                    <a:lumMod val="75000"/>
                  </a:schemeClr>
                </a:solidFill>
                <a:latin typeface="+mj-lt"/>
                <a:cs typeface="Times New Roman" panose="02020603050405020304" pitchFamily="18" charset="0"/>
              </a:rPr>
              <a:t>Arrêt des subventions publiques de l’OFATE</a:t>
            </a:r>
          </a:p>
          <a:p>
            <a:pPr marL="457200" lvl="0">
              <a:lnSpc>
                <a:spcPct val="117000"/>
              </a:lnSpc>
              <a:tabLst>
                <a:tab pos="2700655" algn="l"/>
              </a:tabLst>
            </a:pPr>
            <a:r>
              <a:rPr lang="fr-FR" sz="2400" dirty="0">
                <a:solidFill>
                  <a:schemeClr val="accent3">
                    <a:lumMod val="75000"/>
                  </a:schemeClr>
                </a:solidFill>
                <a:latin typeface="+mj-lt"/>
                <a:cs typeface="Times New Roman" panose="02020603050405020304" pitchFamily="18" charset="0"/>
              </a:rPr>
              <a:t>Modification de la mission de l’ADEME</a:t>
            </a:r>
          </a:p>
          <a:p>
            <a:pPr marL="457200" lvl="0">
              <a:lnSpc>
                <a:spcPct val="117000"/>
              </a:lnSpc>
              <a:tabLst>
                <a:tab pos="2700655" algn="l"/>
              </a:tabLst>
            </a:pPr>
            <a:r>
              <a:rPr lang="fr-FR" sz="2400" dirty="0">
                <a:solidFill>
                  <a:schemeClr val="accent3">
                    <a:lumMod val="75000"/>
                  </a:schemeClr>
                </a:solidFill>
                <a:latin typeface="+mj-lt"/>
                <a:cs typeface="Times New Roman" panose="02020603050405020304" pitchFamily="18" charset="0"/>
              </a:rPr>
              <a:t>Création de périmètres de protection autour des zones Natura 2000 et des zones spéciales de conservation et des gîtes de chiroptères </a:t>
            </a:r>
          </a:p>
          <a:p>
            <a:pPr marL="457200" lvl="0">
              <a:lnSpc>
                <a:spcPct val="117000"/>
              </a:lnSpc>
              <a:tabLst>
                <a:tab pos="2700655" algn="l"/>
              </a:tabLst>
            </a:pPr>
            <a:r>
              <a:rPr lang="fr-FR" sz="2400" dirty="0">
                <a:solidFill>
                  <a:schemeClr val="accent3">
                    <a:lumMod val="75000"/>
                  </a:schemeClr>
                </a:solidFill>
                <a:latin typeface="+mj-lt"/>
                <a:cs typeface="Times New Roman" panose="02020603050405020304" pitchFamily="18" charset="0"/>
              </a:rPr>
              <a:t>Publication des comptes sociaux des entreprises soumises à l’imposition forfaitaire de réseau « IFER »</a:t>
            </a:r>
          </a:p>
          <a:p>
            <a:pPr marL="457200" lvl="0">
              <a:lnSpc>
                <a:spcPct val="117000"/>
              </a:lnSpc>
              <a:tabLst>
                <a:tab pos="2700655" algn="l"/>
              </a:tabLst>
            </a:pPr>
            <a:r>
              <a:rPr lang="fr-FR" sz="2400" dirty="0">
                <a:solidFill>
                  <a:schemeClr val="accent3">
                    <a:lumMod val="75000"/>
                  </a:schemeClr>
                </a:solidFill>
                <a:latin typeface="+mj-lt"/>
                <a:cs typeface="Times New Roman" panose="02020603050405020304" pitchFamily="18" charset="0"/>
              </a:rPr>
              <a:t>Suppression des soutiens financiers préjudiciables pour le consommateur</a:t>
            </a:r>
          </a:p>
          <a:p>
            <a:pPr marL="457200" lvl="0" algn="just">
              <a:lnSpc>
                <a:spcPct val="117000"/>
              </a:lnSpc>
              <a:tabLst>
                <a:tab pos="2700655" algn="l"/>
              </a:tabLst>
            </a:pPr>
            <a:r>
              <a:rPr lang="fr-FR" sz="2400" dirty="0">
                <a:solidFill>
                  <a:schemeClr val="accent3">
                    <a:lumMod val="75000"/>
                  </a:schemeClr>
                </a:solidFill>
                <a:latin typeface="+mj-lt"/>
                <a:cs typeface="Times New Roman" panose="02020603050405020304" pitchFamily="18" charset="0"/>
              </a:rPr>
              <a:t>Limitation aux communautés de communes exclusivement la possibilité de participer au capital de sociétés commerciales développant des projets d’énergies renouvelables</a:t>
            </a:r>
          </a:p>
        </p:txBody>
      </p:sp>
      <p:sp>
        <p:nvSpPr>
          <p:cNvPr id="4" name="Espace réservé du pied de page 3">
            <a:extLst>
              <a:ext uri="{FF2B5EF4-FFF2-40B4-BE49-F238E27FC236}">
                <a16:creationId xmlns:a16="http://schemas.microsoft.com/office/drawing/2014/main" id="{9C0CD8CC-41B7-2F40-779A-6D328AD64E0E}"/>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365242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552575" y="1323975"/>
            <a:ext cx="10344150" cy="5029199"/>
          </a:xfrm>
        </p:spPr>
        <p:txBody>
          <a:bodyPr>
            <a:normAutofit/>
          </a:bodyPr>
          <a:lstStyle/>
          <a:p>
            <a:pPr marL="114300" indent="0" algn="just">
              <a:lnSpc>
                <a:spcPct val="107000"/>
              </a:lnSpc>
              <a:spcAft>
                <a:spcPts val="800"/>
              </a:spcAft>
              <a:buNone/>
              <a:tabLst>
                <a:tab pos="2700655" algn="l"/>
              </a:tabLst>
            </a:pPr>
            <a:endParaRPr lang="fr-FR" b="1" dirty="0">
              <a:solidFill>
                <a:schemeClr val="accent3">
                  <a:lumMod val="75000"/>
                </a:schemeClr>
              </a:solidFill>
              <a:latin typeface="+mj-lt"/>
              <a:cs typeface="Times New Roman" panose="02020603050405020304" pitchFamily="18" charset="0"/>
            </a:endParaRPr>
          </a:p>
          <a:p>
            <a:pPr marL="114300" indent="0" algn="just">
              <a:lnSpc>
                <a:spcPct val="107000"/>
              </a:lnSpc>
              <a:spcAft>
                <a:spcPts val="800"/>
              </a:spcAft>
              <a:buNone/>
              <a:tabLst>
                <a:tab pos="2700655" algn="l"/>
              </a:tabLst>
            </a:pPr>
            <a:r>
              <a:rPr lang="fr-FR" b="1" dirty="0">
                <a:solidFill>
                  <a:schemeClr val="accent3">
                    <a:lumMod val="75000"/>
                  </a:schemeClr>
                </a:solidFill>
                <a:latin typeface="+mj-lt"/>
                <a:cs typeface="Times New Roman" panose="02020603050405020304" pitchFamily="18" charset="0"/>
              </a:rPr>
              <a:t>La FEDERATION ENVIRONNEMENT DURABLE VOUS REMERCIE DE VOTRE ATTENTION</a:t>
            </a:r>
          </a:p>
          <a:p>
            <a:pPr marL="114300" indent="0" algn="just">
              <a:lnSpc>
                <a:spcPct val="107000"/>
              </a:lnSpc>
              <a:spcAft>
                <a:spcPts val="800"/>
              </a:spcAft>
              <a:buNone/>
              <a:tabLst>
                <a:tab pos="2700655" algn="l"/>
              </a:tabLst>
            </a:pPr>
            <a:r>
              <a:rPr lang="fr-FR" b="1" cap="all" dirty="0">
                <a:solidFill>
                  <a:schemeClr val="accent3">
                    <a:lumMod val="75000"/>
                  </a:schemeClr>
                </a:solidFill>
                <a:latin typeface="+mj-lt"/>
                <a:cs typeface="Times New Roman" panose="02020603050405020304" pitchFamily="18" charset="0"/>
              </a:rPr>
              <a:t>Et reste à votre disposition </a:t>
            </a:r>
          </a:p>
          <a:p>
            <a:pPr marL="114300" indent="0" algn="just">
              <a:lnSpc>
                <a:spcPct val="107000"/>
              </a:lnSpc>
              <a:spcAft>
                <a:spcPts val="800"/>
              </a:spcAft>
              <a:buNone/>
              <a:tabLst>
                <a:tab pos="2700655" algn="l"/>
              </a:tabLst>
            </a:pPr>
            <a:endParaRPr lang="fr-FR" b="1" cap="all" dirty="0">
              <a:solidFill>
                <a:schemeClr val="accent3">
                  <a:lumMod val="75000"/>
                </a:schemeClr>
              </a:solidFill>
              <a:latin typeface="+mj-lt"/>
              <a:cs typeface="Times New Roman" panose="02020603050405020304" pitchFamily="18" charset="0"/>
            </a:endParaRPr>
          </a:p>
          <a:p>
            <a:pPr marL="400050" indent="-285750" algn="just">
              <a:lnSpc>
                <a:spcPct val="107000"/>
              </a:lnSpc>
              <a:spcAft>
                <a:spcPts val="800"/>
              </a:spcAft>
              <a:buFont typeface="Wingdings" panose="05000000000000000000" pitchFamily="2" charset="2"/>
              <a:buChar char="Ø"/>
              <a:tabLst>
                <a:tab pos="2700655" algn="l"/>
              </a:tabLst>
            </a:pPr>
            <a:r>
              <a:rPr lang="fr-FR" b="1" cap="all" dirty="0">
                <a:solidFill>
                  <a:schemeClr val="accent3">
                    <a:lumMod val="75000"/>
                  </a:schemeClr>
                </a:solidFill>
                <a:latin typeface="+mj-lt"/>
                <a:cs typeface="Times New Roman" panose="02020603050405020304" pitchFamily="18" charset="0"/>
              </a:rPr>
              <a:t>Jean Louis </a:t>
            </a:r>
            <a:r>
              <a:rPr lang="fr-FR" b="1" cap="all" dirty="0" err="1">
                <a:solidFill>
                  <a:schemeClr val="accent3">
                    <a:lumMod val="75000"/>
                  </a:schemeClr>
                </a:solidFill>
                <a:latin typeface="+mj-lt"/>
                <a:cs typeface="Times New Roman" panose="02020603050405020304" pitchFamily="18" charset="0"/>
              </a:rPr>
              <a:t>butre</a:t>
            </a:r>
            <a:r>
              <a:rPr lang="fr-FR" b="1" cap="all" dirty="0">
                <a:solidFill>
                  <a:schemeClr val="accent3">
                    <a:lumMod val="75000"/>
                  </a:schemeClr>
                </a:solidFill>
                <a:latin typeface="+mj-lt"/>
                <a:cs typeface="Times New Roman" panose="02020603050405020304" pitchFamily="18" charset="0"/>
              </a:rPr>
              <a:t> : </a:t>
            </a:r>
            <a:r>
              <a:rPr lang="fr-FR" b="0" i="0" dirty="0">
                <a:solidFill>
                  <a:srgbClr val="26282A"/>
                </a:solidFill>
                <a:effectLst/>
                <a:latin typeface="Helvetica Neue"/>
                <a:hlinkClick r:id="rId2"/>
              </a:rPr>
              <a:t>jlbutre@gmail.com</a:t>
            </a:r>
            <a:r>
              <a:rPr lang="fr-FR" b="0" i="0" dirty="0">
                <a:solidFill>
                  <a:srgbClr val="26282A"/>
                </a:solidFill>
                <a:effectLst/>
                <a:latin typeface="Helvetica Neue"/>
              </a:rPr>
              <a:t> 06 80 99 38 08</a:t>
            </a:r>
            <a:endParaRPr lang="fr-FR" b="1" cap="all" dirty="0">
              <a:solidFill>
                <a:schemeClr val="accent3">
                  <a:lumMod val="75000"/>
                </a:schemeClr>
              </a:solidFill>
              <a:latin typeface="+mj-lt"/>
              <a:cs typeface="Times New Roman" panose="02020603050405020304" pitchFamily="18" charset="0"/>
            </a:endParaRPr>
          </a:p>
          <a:p>
            <a:pPr marL="400050" indent="-285750" algn="just">
              <a:lnSpc>
                <a:spcPct val="107000"/>
              </a:lnSpc>
              <a:spcAft>
                <a:spcPts val="800"/>
              </a:spcAft>
              <a:buFont typeface="Wingdings" panose="05000000000000000000" pitchFamily="2" charset="2"/>
              <a:buChar char="Ø"/>
              <a:tabLst>
                <a:tab pos="2700655" algn="l"/>
              </a:tabLst>
            </a:pPr>
            <a:r>
              <a:rPr lang="fr-FR" b="1" cap="all" dirty="0">
                <a:solidFill>
                  <a:schemeClr val="accent3">
                    <a:lumMod val="75000"/>
                  </a:schemeClr>
                </a:solidFill>
                <a:latin typeface="+mj-lt"/>
                <a:cs typeface="Times New Roman" panose="02020603050405020304" pitchFamily="18" charset="0"/>
              </a:rPr>
              <a:t>Michel </a:t>
            </a:r>
            <a:r>
              <a:rPr lang="fr-FR" b="1" cap="all" dirty="0" err="1">
                <a:solidFill>
                  <a:schemeClr val="accent3">
                    <a:lumMod val="75000"/>
                  </a:schemeClr>
                </a:solidFill>
                <a:latin typeface="+mj-lt"/>
                <a:cs typeface="Times New Roman" panose="02020603050405020304" pitchFamily="18" charset="0"/>
              </a:rPr>
              <a:t>faure</a:t>
            </a:r>
            <a:r>
              <a:rPr lang="fr-FR" b="1" cap="all" dirty="0">
                <a:solidFill>
                  <a:schemeClr val="accent3">
                    <a:lumMod val="75000"/>
                  </a:schemeClr>
                </a:solidFill>
                <a:latin typeface="+mj-lt"/>
                <a:cs typeface="Times New Roman" panose="02020603050405020304" pitchFamily="18" charset="0"/>
              </a:rPr>
              <a:t> : </a:t>
            </a:r>
            <a:r>
              <a:rPr lang="fr-FR" dirty="0">
                <a:solidFill>
                  <a:schemeClr val="accent3">
                    <a:lumMod val="75000"/>
                  </a:schemeClr>
                </a:solidFill>
                <a:latin typeface="+mj-lt"/>
                <a:cs typeface="Times New Roman" panose="02020603050405020304" pitchFamily="18" charset="0"/>
                <a:hlinkClick r:id="rId3"/>
              </a:rPr>
              <a:t>michel.faure@yahoo.fr</a:t>
            </a:r>
            <a:r>
              <a:rPr lang="fr-FR" dirty="0">
                <a:solidFill>
                  <a:schemeClr val="accent3">
                    <a:lumMod val="75000"/>
                  </a:schemeClr>
                </a:solidFill>
                <a:latin typeface="+mj-lt"/>
                <a:cs typeface="Times New Roman" panose="02020603050405020304" pitchFamily="18" charset="0"/>
              </a:rPr>
              <a:t> </a:t>
            </a:r>
            <a:r>
              <a:rPr lang="fr-FR" dirty="0">
                <a:solidFill>
                  <a:srgbClr val="26282A"/>
                </a:solidFill>
                <a:latin typeface="Helvetica Neue"/>
              </a:rPr>
              <a:t>06 07 41 68 55</a:t>
            </a:r>
          </a:p>
          <a:p>
            <a:pPr marL="114300" indent="0" algn="just">
              <a:lnSpc>
                <a:spcPct val="107000"/>
              </a:lnSpc>
              <a:spcAft>
                <a:spcPts val="800"/>
              </a:spcAft>
              <a:buNone/>
              <a:tabLst>
                <a:tab pos="2700655" algn="l"/>
              </a:tabLst>
            </a:pPr>
            <a:r>
              <a:rPr lang="fr-FR" b="1" dirty="0">
                <a:solidFill>
                  <a:schemeClr val="accent3">
                    <a:lumMod val="75000"/>
                  </a:schemeClr>
                </a:solidFill>
                <a:latin typeface="+mj-lt"/>
                <a:cs typeface="Times New Roman" panose="02020603050405020304" pitchFamily="18" charset="0"/>
              </a:rPr>
              <a:t> </a:t>
            </a:r>
          </a:p>
        </p:txBody>
      </p:sp>
      <p:sp>
        <p:nvSpPr>
          <p:cNvPr id="2" name="Espace réservé du pied de page 1">
            <a:extLst>
              <a:ext uri="{FF2B5EF4-FFF2-40B4-BE49-F238E27FC236}">
                <a16:creationId xmlns:a16="http://schemas.microsoft.com/office/drawing/2014/main" id="{A6FA3419-9A15-15DB-ABDE-92CAE0FA239E}"/>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2871238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3341F4-2E27-ECF6-8E8D-6D4B9F8B3FFD}"/>
              </a:ext>
            </a:extLst>
          </p:cNvPr>
          <p:cNvSpPr>
            <a:spLocks noGrp="1"/>
          </p:cNvSpPr>
          <p:nvPr>
            <p:ph type="ctrTitle"/>
          </p:nvPr>
        </p:nvSpPr>
        <p:spPr>
          <a:xfrm>
            <a:off x="2589213" y="1381126"/>
            <a:ext cx="8915399" cy="638174"/>
          </a:xfrm>
        </p:spPr>
        <p:txBody>
          <a:bodyPr>
            <a:normAutofit/>
          </a:bodyPr>
          <a:lstStyle/>
          <a:p>
            <a:r>
              <a:rPr lang="fr-FR" sz="3000" b="1" dirty="0"/>
              <a:t>Sommaire</a:t>
            </a:r>
          </a:p>
        </p:txBody>
      </p:sp>
      <p:sp>
        <p:nvSpPr>
          <p:cNvPr id="3" name="Sous-titre 2">
            <a:extLst>
              <a:ext uri="{FF2B5EF4-FFF2-40B4-BE49-F238E27FC236}">
                <a16:creationId xmlns:a16="http://schemas.microsoft.com/office/drawing/2014/main" id="{315EBD71-023F-63E9-306A-5B741B9F5079}"/>
              </a:ext>
            </a:extLst>
          </p:cNvPr>
          <p:cNvSpPr>
            <a:spLocks noGrp="1"/>
          </p:cNvSpPr>
          <p:nvPr>
            <p:ph type="subTitle" idx="1"/>
          </p:nvPr>
        </p:nvSpPr>
        <p:spPr>
          <a:xfrm>
            <a:off x="2771775" y="2162175"/>
            <a:ext cx="8732837" cy="1524000"/>
          </a:xfrm>
        </p:spPr>
        <p:txBody>
          <a:bodyPr>
            <a:normAutofit/>
          </a:bodyPr>
          <a:lstStyle/>
          <a:p>
            <a:pPr marL="342900" indent="-342900">
              <a:buFont typeface="Wingdings" panose="05000000000000000000" pitchFamily="2" charset="2"/>
              <a:buChar char="Ø"/>
            </a:pPr>
            <a:r>
              <a:rPr lang="fr-FR" sz="2500" b="1" dirty="0">
                <a:solidFill>
                  <a:schemeClr val="accent2">
                    <a:lumMod val="75000"/>
                  </a:schemeClr>
                </a:solidFill>
                <a:latin typeface="+mj-lt"/>
                <a:ea typeface="+mj-ea"/>
                <a:cs typeface="+mj-cs"/>
              </a:rPr>
              <a:t>Remarques générales</a:t>
            </a:r>
          </a:p>
          <a:p>
            <a:pPr marL="342900" indent="-342900">
              <a:buFont typeface="Wingdings" panose="05000000000000000000" pitchFamily="2" charset="2"/>
              <a:buChar char="Ø"/>
            </a:pPr>
            <a:r>
              <a:rPr lang="fr-FR" sz="2500" b="1" dirty="0">
                <a:solidFill>
                  <a:schemeClr val="accent2">
                    <a:lumMod val="75000"/>
                  </a:schemeClr>
                </a:solidFill>
                <a:latin typeface="+mj-lt"/>
                <a:ea typeface="+mj-ea"/>
                <a:cs typeface="+mj-cs"/>
              </a:rPr>
              <a:t>Demandes d’amendements</a:t>
            </a:r>
          </a:p>
        </p:txBody>
      </p:sp>
      <p:sp>
        <p:nvSpPr>
          <p:cNvPr id="4" name="Espace réservé du pied de page 3">
            <a:extLst>
              <a:ext uri="{FF2B5EF4-FFF2-40B4-BE49-F238E27FC236}">
                <a16:creationId xmlns:a16="http://schemas.microsoft.com/office/drawing/2014/main" id="{3AE80418-1F34-DB2C-C828-B30FB13C39D4}"/>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939454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315EBD71-023F-63E9-306A-5B741B9F5079}"/>
              </a:ext>
            </a:extLst>
          </p:cNvPr>
          <p:cNvSpPr>
            <a:spLocks noGrp="1"/>
          </p:cNvSpPr>
          <p:nvPr>
            <p:ph type="subTitle" idx="1"/>
          </p:nvPr>
        </p:nvSpPr>
        <p:spPr>
          <a:xfrm>
            <a:off x="2771775" y="2162175"/>
            <a:ext cx="8732837" cy="742950"/>
          </a:xfrm>
        </p:spPr>
        <p:txBody>
          <a:bodyPr>
            <a:normAutofit/>
          </a:bodyPr>
          <a:lstStyle/>
          <a:p>
            <a:pPr marL="342900" indent="-342900">
              <a:buFont typeface="Wingdings" panose="05000000000000000000" pitchFamily="2" charset="2"/>
              <a:buChar char="Ø"/>
            </a:pPr>
            <a:r>
              <a:rPr lang="fr-FR" sz="2500" b="1" dirty="0">
                <a:solidFill>
                  <a:schemeClr val="accent2">
                    <a:lumMod val="75000"/>
                  </a:schemeClr>
                </a:solidFill>
                <a:latin typeface="+mj-lt"/>
                <a:ea typeface="+mj-ea"/>
                <a:cs typeface="+mj-cs"/>
              </a:rPr>
              <a:t>Remarques générales</a:t>
            </a:r>
          </a:p>
        </p:txBody>
      </p:sp>
      <p:sp>
        <p:nvSpPr>
          <p:cNvPr id="2" name="Espace réservé du pied de page 1">
            <a:extLst>
              <a:ext uri="{FF2B5EF4-FFF2-40B4-BE49-F238E27FC236}">
                <a16:creationId xmlns:a16="http://schemas.microsoft.com/office/drawing/2014/main" id="{D5EDBCA3-FC24-EACD-6800-B8C56E568446}"/>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236801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C46CE-591D-E622-9A1C-ABDA945DF164}"/>
              </a:ext>
            </a:extLst>
          </p:cNvPr>
          <p:cNvSpPr>
            <a:spLocks noGrp="1"/>
          </p:cNvSpPr>
          <p:nvPr>
            <p:ph type="title"/>
          </p:nvPr>
        </p:nvSpPr>
        <p:spPr>
          <a:xfrm>
            <a:off x="1647825" y="285750"/>
            <a:ext cx="9982200" cy="638175"/>
          </a:xfrm>
        </p:spPr>
        <p:txBody>
          <a:bodyPr>
            <a:normAutofit fontScale="90000"/>
          </a:bodyPr>
          <a:lstStyle/>
          <a:p>
            <a:r>
              <a:rPr lang="fr-FR" sz="3000" b="1" dirty="0"/>
              <a:t>Le projet de loi est assis sur trois mensonges : Mensonge 1</a:t>
            </a:r>
            <a:br>
              <a:rPr lang="fr-FR" sz="3000" b="1" dirty="0"/>
            </a:br>
            <a:r>
              <a:rPr lang="fr-FR" sz="3000" b="1" dirty="0"/>
              <a:t>  </a:t>
            </a:r>
          </a:p>
        </p:txBody>
      </p:sp>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522410" y="1019175"/>
            <a:ext cx="10374315" cy="5334000"/>
          </a:xfrm>
        </p:spPr>
        <p:txBody>
          <a:bodyPr>
            <a:normAutofit fontScale="92500"/>
          </a:bodyPr>
          <a:lstStyle/>
          <a:p>
            <a:pPr marL="0" indent="0">
              <a:lnSpc>
                <a:spcPct val="107000"/>
              </a:lnSpc>
              <a:spcAft>
                <a:spcPts val="800"/>
              </a:spcAft>
              <a:buNone/>
            </a:pPr>
            <a:r>
              <a:rPr lang="fr-FR" sz="1900" b="1" dirty="0">
                <a:solidFill>
                  <a:srgbClr val="FF0000"/>
                </a:solidFill>
                <a:latin typeface="Century Gothic" panose="020B0502020202020204" pitchFamily="34" charset="0"/>
              </a:rPr>
              <a:t>« Développer </a:t>
            </a:r>
            <a:r>
              <a:rPr lang="fr-FR" sz="1900" b="1" dirty="0">
                <a:solidFill>
                  <a:srgbClr val="FF0000"/>
                </a:solidFill>
                <a:effectLst/>
                <a:latin typeface="Century Gothic" panose="020B0502020202020204" pitchFamily="34" charset="0"/>
                <a:ea typeface="Calibri" panose="020F0502020204030204" pitchFamily="34" charset="0"/>
              </a:rPr>
              <a:t>les énergies renouvelables non pilotables permet de lutter contre le réchauffement climatique en réduisant la consommation d’énergies fossiles » </a:t>
            </a:r>
          </a:p>
          <a:p>
            <a:pPr>
              <a:lnSpc>
                <a:spcPct val="107000"/>
              </a:lnSpc>
              <a:spcAft>
                <a:spcPts val="800"/>
              </a:spcAft>
            </a:pPr>
            <a:r>
              <a:rPr lang="fr-FR" sz="1900" b="1" dirty="0">
                <a:solidFill>
                  <a:schemeClr val="accent3">
                    <a:lumMod val="75000"/>
                  </a:schemeClr>
                </a:solidFill>
                <a:latin typeface="+mj-lt"/>
                <a:cs typeface="Times New Roman" panose="02020603050405020304" pitchFamily="18" charset="0"/>
              </a:rPr>
              <a:t>Le prétendu « retard français en ENR » est une vision de la Commission Européenne,  relayée par les entités </a:t>
            </a:r>
            <a:r>
              <a:rPr lang="fr-FR" sz="1900" b="1" dirty="0">
                <a:solidFill>
                  <a:srgbClr val="FF0000"/>
                </a:solidFill>
                <a:latin typeface="+mj-lt"/>
                <a:cs typeface="Times New Roman" panose="02020603050405020304" pitchFamily="18" charset="0"/>
              </a:rPr>
              <a:t>financièrement intéressées</a:t>
            </a:r>
            <a:r>
              <a:rPr lang="fr-FR" sz="1900" b="1" dirty="0">
                <a:solidFill>
                  <a:schemeClr val="accent3">
                    <a:lumMod val="75000"/>
                  </a:schemeClr>
                </a:solidFill>
                <a:latin typeface="+mj-lt"/>
                <a:cs typeface="Times New Roman" panose="02020603050405020304" pitchFamily="18" charset="0"/>
              </a:rPr>
              <a:t> à ce développement.</a:t>
            </a:r>
          </a:p>
          <a:p>
            <a:pPr>
              <a:lnSpc>
                <a:spcPct val="107000"/>
              </a:lnSpc>
              <a:spcAft>
                <a:spcPts val="800"/>
              </a:spcAft>
            </a:pPr>
            <a:r>
              <a:rPr lang="fr-FR" sz="1900" b="1" dirty="0">
                <a:solidFill>
                  <a:schemeClr val="accent3">
                    <a:lumMod val="75000"/>
                  </a:schemeClr>
                </a:solidFill>
                <a:latin typeface="+mj-lt"/>
                <a:cs typeface="Times New Roman" panose="02020603050405020304" pitchFamily="18" charset="0"/>
              </a:rPr>
              <a:t>Pour lutter contre le réchauffement climatique, seul indicateur utile : émission de CO²/MWh. </a:t>
            </a:r>
          </a:p>
          <a:p>
            <a:pPr>
              <a:lnSpc>
                <a:spcPct val="107000"/>
              </a:lnSpc>
              <a:spcAft>
                <a:spcPts val="800"/>
              </a:spcAft>
            </a:pPr>
            <a:r>
              <a:rPr lang="fr-FR" sz="1900" b="1" dirty="0">
                <a:solidFill>
                  <a:schemeClr val="accent3">
                    <a:lumMod val="75000"/>
                  </a:schemeClr>
                </a:solidFill>
                <a:latin typeface="+mj-lt"/>
                <a:cs typeface="Times New Roman" panose="02020603050405020304" pitchFamily="18" charset="0"/>
              </a:rPr>
              <a:t>En France, le mix électrique est décarboné à 92% et le taux d’émission est de 0,035 tonnes eq CO²/MWh (0,421 tonnes eq CO²/MWh Allemagne 2021). </a:t>
            </a:r>
          </a:p>
          <a:p>
            <a:pPr>
              <a:lnSpc>
                <a:spcPct val="107000"/>
              </a:lnSpc>
              <a:spcAft>
                <a:spcPts val="800"/>
              </a:spcAft>
            </a:pPr>
            <a:r>
              <a:rPr lang="fr-FR" sz="1900" b="1" dirty="0">
                <a:solidFill>
                  <a:schemeClr val="accent3">
                    <a:lumMod val="75000"/>
                  </a:schemeClr>
                </a:solidFill>
                <a:latin typeface="+mj-lt"/>
                <a:cs typeface="Times New Roman" panose="02020603050405020304" pitchFamily="18" charset="0"/>
              </a:rPr>
              <a:t>Eoliennes et panneaux </a:t>
            </a:r>
            <a:r>
              <a:rPr lang="fr-FR" sz="1900" b="1" dirty="0" err="1">
                <a:solidFill>
                  <a:schemeClr val="accent3">
                    <a:lumMod val="75000"/>
                  </a:schemeClr>
                </a:solidFill>
                <a:latin typeface="+mj-lt"/>
                <a:cs typeface="Times New Roman" panose="02020603050405020304" pitchFamily="18" charset="0"/>
              </a:rPr>
              <a:t>phovoltaïques</a:t>
            </a:r>
            <a:r>
              <a:rPr lang="fr-FR" sz="1900" b="1" dirty="0">
                <a:solidFill>
                  <a:schemeClr val="accent3">
                    <a:lumMod val="75000"/>
                  </a:schemeClr>
                </a:solidFill>
                <a:latin typeface="+mj-lt"/>
                <a:cs typeface="Times New Roman" panose="02020603050405020304" pitchFamily="18" charset="0"/>
              </a:rPr>
              <a:t> sont des dispositifs intermittents et non-pilotables</a:t>
            </a:r>
          </a:p>
          <a:p>
            <a:pPr>
              <a:lnSpc>
                <a:spcPct val="107000"/>
              </a:lnSpc>
              <a:spcAft>
                <a:spcPts val="800"/>
              </a:spcAft>
            </a:pPr>
            <a:r>
              <a:rPr lang="fr-FR" sz="1900" b="1" dirty="0">
                <a:solidFill>
                  <a:schemeClr val="accent3">
                    <a:lumMod val="75000"/>
                  </a:schemeClr>
                </a:solidFill>
                <a:latin typeface="+mj-lt"/>
                <a:cs typeface="Times New Roman" panose="02020603050405020304" pitchFamily="18" charset="0"/>
              </a:rPr>
              <a:t>L’électricité ne se stockera pas avant très longtemps de façon économique (jamais??)</a:t>
            </a:r>
          </a:p>
          <a:p>
            <a:pPr>
              <a:lnSpc>
                <a:spcPct val="107000"/>
              </a:lnSpc>
              <a:spcAft>
                <a:spcPts val="800"/>
              </a:spcAft>
            </a:pPr>
            <a:r>
              <a:rPr lang="fr-FR" sz="1900" b="1" dirty="0">
                <a:solidFill>
                  <a:schemeClr val="accent3">
                    <a:lumMod val="75000"/>
                  </a:schemeClr>
                </a:solidFill>
                <a:latin typeface="+mj-lt"/>
                <a:cs typeface="Times New Roman" panose="02020603050405020304" pitchFamily="18" charset="0"/>
              </a:rPr>
              <a:t>Pour pallier les intermittences, il faudra consommer des énergies fossiles (gaz).</a:t>
            </a:r>
          </a:p>
          <a:p>
            <a:pPr marL="0" indent="0" algn="ctr">
              <a:lnSpc>
                <a:spcPct val="107000"/>
              </a:lnSpc>
              <a:spcAft>
                <a:spcPts val="800"/>
              </a:spcAft>
              <a:buNone/>
            </a:pPr>
            <a:r>
              <a:rPr lang="fr-FR" sz="1900" b="1" dirty="0">
                <a:solidFill>
                  <a:srgbClr val="FF0000"/>
                </a:solidFill>
                <a:latin typeface="+mj-lt"/>
                <a:cs typeface="Times New Roman" panose="02020603050405020304" pitchFamily="18" charset="0"/>
              </a:rPr>
              <a:t>L’augmentation des ENR intermittentes dégrade les émissions de CO²</a:t>
            </a:r>
          </a:p>
          <a:p>
            <a:pPr>
              <a:lnSpc>
                <a:spcPct val="107000"/>
              </a:lnSpc>
              <a:spcAft>
                <a:spcPts val="800"/>
              </a:spcAft>
            </a:pPr>
            <a:endParaRPr lang="fr-FR" sz="2200" b="1" cap="small" dirty="0">
              <a:solidFill>
                <a:srgbClr val="FF0000"/>
              </a:solidFill>
              <a:latin typeface="+mj-lt"/>
              <a:cs typeface="Times New Roman" panose="02020603050405020304" pitchFamily="18" charset="0"/>
            </a:endParaRPr>
          </a:p>
        </p:txBody>
      </p:sp>
      <p:sp>
        <p:nvSpPr>
          <p:cNvPr id="4" name="Espace réservé du pied de page 3">
            <a:extLst>
              <a:ext uri="{FF2B5EF4-FFF2-40B4-BE49-F238E27FC236}">
                <a16:creationId xmlns:a16="http://schemas.microsoft.com/office/drawing/2014/main" id="{C38B3D74-67AC-B190-7347-D5A6EB48A411}"/>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2802584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C46CE-591D-E622-9A1C-ABDA945DF164}"/>
              </a:ext>
            </a:extLst>
          </p:cNvPr>
          <p:cNvSpPr>
            <a:spLocks noGrp="1"/>
          </p:cNvSpPr>
          <p:nvPr>
            <p:ph type="title"/>
          </p:nvPr>
        </p:nvSpPr>
        <p:spPr>
          <a:xfrm>
            <a:off x="1647825" y="285750"/>
            <a:ext cx="9982200" cy="638175"/>
          </a:xfrm>
        </p:spPr>
        <p:txBody>
          <a:bodyPr>
            <a:normAutofit fontScale="90000"/>
          </a:bodyPr>
          <a:lstStyle/>
          <a:p>
            <a:r>
              <a:rPr lang="fr-FR" sz="3000" b="1" dirty="0"/>
              <a:t>Le projet de loi est assis sur trois mensonges : Mensonge 2</a:t>
            </a:r>
            <a:br>
              <a:rPr lang="fr-FR" sz="3000" b="1" dirty="0"/>
            </a:br>
            <a:r>
              <a:rPr lang="fr-FR" sz="3000" b="1" dirty="0"/>
              <a:t>  </a:t>
            </a:r>
          </a:p>
        </p:txBody>
      </p:sp>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362076" y="1019175"/>
            <a:ext cx="10534650" cy="5334000"/>
          </a:xfrm>
        </p:spPr>
        <p:txBody>
          <a:bodyPr>
            <a:normAutofit/>
          </a:bodyPr>
          <a:lstStyle/>
          <a:p>
            <a:pPr marL="0" indent="0">
              <a:lnSpc>
                <a:spcPct val="107000"/>
              </a:lnSpc>
              <a:spcAft>
                <a:spcPts val="800"/>
              </a:spcAft>
              <a:buNone/>
            </a:pPr>
            <a:r>
              <a:rPr lang="fr-FR" sz="1900" b="1" dirty="0">
                <a:solidFill>
                  <a:srgbClr val="FF0000"/>
                </a:solidFill>
                <a:latin typeface="Century Gothic" panose="020B0502020202020204" pitchFamily="34" charset="0"/>
              </a:rPr>
              <a:t>« Accélérer les énergies renouvelables améliore l’indépendance énergétique du pays »</a:t>
            </a:r>
          </a:p>
          <a:p>
            <a:pPr>
              <a:lnSpc>
                <a:spcPct val="107000"/>
              </a:lnSpc>
              <a:spcAft>
                <a:spcPts val="800"/>
              </a:spcAft>
            </a:pPr>
            <a:r>
              <a:rPr lang="fr-FR" b="1" dirty="0">
                <a:solidFill>
                  <a:schemeClr val="accent3">
                    <a:lumMod val="75000"/>
                  </a:schemeClr>
                </a:solidFill>
                <a:latin typeface="+mj-lt"/>
                <a:cs typeface="Times New Roman" panose="02020603050405020304" pitchFamily="18" charset="0"/>
              </a:rPr>
              <a:t>Le mix électrique français ne dépendait en 2021 de l’énergie fossile </a:t>
            </a:r>
            <a:r>
              <a:rPr lang="fr-FR" b="1" dirty="0">
                <a:solidFill>
                  <a:srgbClr val="FF0000"/>
                </a:solidFill>
                <a:latin typeface="+mj-lt"/>
                <a:cs typeface="Times New Roman" panose="02020603050405020304" pitchFamily="18" charset="0"/>
              </a:rPr>
              <a:t>qu’à hauteur de 7%</a:t>
            </a:r>
            <a:r>
              <a:rPr lang="fr-FR" b="1" dirty="0">
                <a:solidFill>
                  <a:schemeClr val="accent3">
                    <a:lumMod val="75000"/>
                  </a:schemeClr>
                </a:solidFill>
                <a:latin typeface="+mj-lt"/>
                <a:cs typeface="Times New Roman" panose="02020603050405020304" pitchFamily="18" charset="0"/>
              </a:rPr>
              <a:t>.</a:t>
            </a:r>
          </a:p>
          <a:p>
            <a:pPr>
              <a:lnSpc>
                <a:spcPct val="107000"/>
              </a:lnSpc>
              <a:spcAft>
                <a:spcPts val="800"/>
              </a:spcAft>
            </a:pPr>
            <a:r>
              <a:rPr lang="fr-FR" b="1" dirty="0">
                <a:solidFill>
                  <a:schemeClr val="accent3">
                    <a:lumMod val="75000"/>
                  </a:schemeClr>
                </a:solidFill>
                <a:latin typeface="+mj-lt"/>
                <a:cs typeface="Times New Roman" panose="02020603050405020304" pitchFamily="18" charset="0"/>
              </a:rPr>
              <a:t>La sécurité des approvisionnements était assurée par des </a:t>
            </a:r>
            <a:r>
              <a:rPr lang="fr-FR" b="1" dirty="0">
                <a:solidFill>
                  <a:srgbClr val="FF0000"/>
                </a:solidFill>
                <a:latin typeface="+mj-lt"/>
                <a:cs typeface="Times New Roman" panose="02020603050405020304" pitchFamily="18" charset="0"/>
              </a:rPr>
              <a:t>stockages stratégiques</a:t>
            </a:r>
            <a:r>
              <a:rPr lang="fr-FR" b="1" dirty="0">
                <a:solidFill>
                  <a:schemeClr val="accent3">
                    <a:lumMod val="75000"/>
                  </a:schemeClr>
                </a:solidFill>
                <a:latin typeface="+mj-lt"/>
                <a:cs typeface="Times New Roman" panose="02020603050405020304" pitchFamily="18" charset="0"/>
              </a:rPr>
              <a:t>. </a:t>
            </a:r>
          </a:p>
          <a:p>
            <a:pPr>
              <a:lnSpc>
                <a:spcPct val="107000"/>
              </a:lnSpc>
              <a:spcAft>
                <a:spcPts val="800"/>
              </a:spcAft>
            </a:pPr>
            <a:r>
              <a:rPr lang="fr-FR" b="1" dirty="0">
                <a:solidFill>
                  <a:schemeClr val="accent3">
                    <a:lumMod val="75000"/>
                  </a:schemeClr>
                </a:solidFill>
                <a:latin typeface="+mj-lt"/>
                <a:cs typeface="Times New Roman" panose="02020603050405020304" pitchFamily="18" charset="0"/>
              </a:rPr>
              <a:t>La France était </a:t>
            </a:r>
            <a:r>
              <a:rPr lang="fr-FR" b="1" dirty="0">
                <a:solidFill>
                  <a:srgbClr val="FF0000"/>
                </a:solidFill>
                <a:latin typeface="+mj-lt"/>
                <a:cs typeface="Times New Roman" panose="02020603050405020304" pitchFamily="18" charset="0"/>
              </a:rPr>
              <a:t>indépendante des aléas</a:t>
            </a:r>
            <a:r>
              <a:rPr lang="fr-FR" b="1" dirty="0">
                <a:solidFill>
                  <a:schemeClr val="accent3">
                    <a:lumMod val="75000"/>
                  </a:schemeClr>
                </a:solidFill>
                <a:latin typeface="+mj-lt"/>
                <a:cs typeface="Times New Roman" panose="02020603050405020304" pitchFamily="18" charset="0"/>
              </a:rPr>
              <a:t> de la conjoncture internationale.</a:t>
            </a:r>
          </a:p>
          <a:p>
            <a:pPr>
              <a:lnSpc>
                <a:spcPct val="107000"/>
              </a:lnSpc>
              <a:spcAft>
                <a:spcPts val="800"/>
              </a:spcAft>
            </a:pPr>
            <a:r>
              <a:rPr lang="fr-FR" b="1" dirty="0">
                <a:solidFill>
                  <a:schemeClr val="accent3">
                    <a:lumMod val="75000"/>
                  </a:schemeClr>
                </a:solidFill>
                <a:latin typeface="+mj-lt"/>
                <a:cs typeface="Times New Roman" panose="02020603050405020304" pitchFamily="18" charset="0"/>
              </a:rPr>
              <a:t>Augmenter les ENR intermittentes</a:t>
            </a:r>
          </a:p>
          <a:p>
            <a:pPr lvl="1">
              <a:lnSpc>
                <a:spcPct val="107000"/>
              </a:lnSpc>
              <a:spcAft>
                <a:spcPts val="800"/>
              </a:spcAft>
            </a:pPr>
            <a:r>
              <a:rPr lang="fr-FR" b="1" dirty="0">
                <a:solidFill>
                  <a:schemeClr val="accent3">
                    <a:lumMod val="75000"/>
                  </a:schemeClr>
                </a:solidFill>
                <a:latin typeface="+mj-lt"/>
                <a:cs typeface="Times New Roman" panose="02020603050405020304" pitchFamily="18" charset="0"/>
              </a:rPr>
              <a:t>Augmentation des énergies fossiles,</a:t>
            </a:r>
          </a:p>
          <a:p>
            <a:pPr lvl="1">
              <a:lnSpc>
                <a:spcPct val="107000"/>
              </a:lnSpc>
              <a:spcAft>
                <a:spcPts val="800"/>
              </a:spcAft>
            </a:pPr>
            <a:r>
              <a:rPr lang="fr-FR" b="1" dirty="0">
                <a:solidFill>
                  <a:schemeClr val="accent3">
                    <a:lumMod val="75000"/>
                  </a:schemeClr>
                </a:solidFill>
                <a:latin typeface="+mj-lt"/>
                <a:cs typeface="Times New Roman" panose="02020603050405020304" pitchFamily="18" charset="0"/>
              </a:rPr>
              <a:t>Dégradation balance commerciale,</a:t>
            </a:r>
          </a:p>
          <a:p>
            <a:pPr lvl="1">
              <a:lnSpc>
                <a:spcPct val="107000"/>
              </a:lnSpc>
              <a:spcAft>
                <a:spcPts val="800"/>
              </a:spcAft>
            </a:pPr>
            <a:r>
              <a:rPr lang="fr-FR" b="1" dirty="0">
                <a:solidFill>
                  <a:schemeClr val="accent3">
                    <a:lumMod val="75000"/>
                  </a:schemeClr>
                </a:solidFill>
                <a:latin typeface="+mj-lt"/>
                <a:cs typeface="Times New Roman" panose="02020603050405020304" pitchFamily="18" charset="0"/>
              </a:rPr>
              <a:t>Dégradation balance paiements (rente financière aux intérêts privés étrangers).</a:t>
            </a:r>
            <a:endParaRPr lang="fr-FR" sz="2000" b="1" cap="small" dirty="0">
              <a:solidFill>
                <a:srgbClr val="FF0000"/>
              </a:solidFill>
              <a:latin typeface="+mj-lt"/>
              <a:cs typeface="Times New Roman" panose="02020603050405020304" pitchFamily="18" charset="0"/>
            </a:endParaRPr>
          </a:p>
          <a:p>
            <a:pPr marL="0" indent="0" algn="ctr">
              <a:lnSpc>
                <a:spcPct val="107000"/>
              </a:lnSpc>
              <a:spcAft>
                <a:spcPts val="800"/>
              </a:spcAft>
              <a:buNone/>
            </a:pPr>
            <a:r>
              <a:rPr lang="fr-FR" b="1" dirty="0">
                <a:solidFill>
                  <a:srgbClr val="FF0000"/>
                </a:solidFill>
                <a:latin typeface="+mj-lt"/>
                <a:cs typeface="Times New Roman" panose="02020603050405020304" pitchFamily="18" charset="0"/>
              </a:rPr>
              <a:t>Le développement des ENR dégrade l’indépendance énergétique du pays</a:t>
            </a:r>
          </a:p>
        </p:txBody>
      </p:sp>
      <p:sp>
        <p:nvSpPr>
          <p:cNvPr id="4" name="Espace réservé du pied de page 3">
            <a:extLst>
              <a:ext uri="{FF2B5EF4-FFF2-40B4-BE49-F238E27FC236}">
                <a16:creationId xmlns:a16="http://schemas.microsoft.com/office/drawing/2014/main" id="{6379F535-0920-6B6F-932F-0B1947FCA88D}"/>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2110009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C46CE-591D-E622-9A1C-ABDA945DF164}"/>
              </a:ext>
            </a:extLst>
          </p:cNvPr>
          <p:cNvSpPr>
            <a:spLocks noGrp="1"/>
          </p:cNvSpPr>
          <p:nvPr>
            <p:ph type="title"/>
          </p:nvPr>
        </p:nvSpPr>
        <p:spPr>
          <a:xfrm>
            <a:off x="1647825" y="285750"/>
            <a:ext cx="9982200" cy="638175"/>
          </a:xfrm>
        </p:spPr>
        <p:txBody>
          <a:bodyPr>
            <a:normAutofit fontScale="90000"/>
          </a:bodyPr>
          <a:lstStyle/>
          <a:p>
            <a:r>
              <a:rPr lang="fr-FR" sz="3000" b="1" dirty="0"/>
              <a:t>Le projet de loi est assis sur trois mensonges : Mensonge 3</a:t>
            </a:r>
            <a:br>
              <a:rPr lang="fr-FR" sz="3000" b="1" dirty="0"/>
            </a:br>
            <a:r>
              <a:rPr lang="fr-FR" sz="3000" b="1" dirty="0"/>
              <a:t>  </a:t>
            </a:r>
          </a:p>
        </p:txBody>
      </p:sp>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522410" y="1019175"/>
            <a:ext cx="10374315" cy="5334000"/>
          </a:xfrm>
        </p:spPr>
        <p:txBody>
          <a:bodyPr>
            <a:normAutofit/>
          </a:bodyPr>
          <a:lstStyle/>
          <a:p>
            <a:pPr marL="0" indent="0">
              <a:lnSpc>
                <a:spcPct val="107000"/>
              </a:lnSpc>
              <a:spcAft>
                <a:spcPts val="800"/>
              </a:spcAft>
              <a:buNone/>
            </a:pPr>
            <a:r>
              <a:rPr lang="fr-FR" sz="1900" b="1" dirty="0">
                <a:solidFill>
                  <a:srgbClr val="FF0000"/>
                </a:solidFill>
                <a:latin typeface="Century Gothic" panose="020B0502020202020204" pitchFamily="34" charset="0"/>
              </a:rPr>
              <a:t>« Accélérer les ENR permet de lutter contre l’envolée des prix de l’électricité »</a:t>
            </a:r>
          </a:p>
          <a:p>
            <a:pPr algn="just">
              <a:lnSpc>
                <a:spcPct val="107000"/>
              </a:lnSpc>
              <a:spcAft>
                <a:spcPts val="800"/>
              </a:spcAft>
            </a:pPr>
            <a:r>
              <a:rPr lang="fr-FR" b="1" dirty="0">
                <a:solidFill>
                  <a:schemeClr val="accent3">
                    <a:lumMod val="75000"/>
                  </a:schemeClr>
                </a:solidFill>
                <a:latin typeface="+mj-lt"/>
                <a:cs typeface="Times New Roman" panose="02020603050405020304" pitchFamily="18" charset="0"/>
              </a:rPr>
              <a:t>Le principal responsable de l’envolée des prix est le mécanisme du </a:t>
            </a:r>
            <a:r>
              <a:rPr lang="fr-FR" b="1" dirty="0">
                <a:solidFill>
                  <a:srgbClr val="FF0000"/>
                </a:solidFill>
                <a:latin typeface="+mj-lt"/>
                <a:cs typeface="Times New Roman" panose="02020603050405020304" pitchFamily="18" charset="0"/>
              </a:rPr>
              <a:t>prix européen de l’électricité</a:t>
            </a:r>
            <a:r>
              <a:rPr lang="fr-FR" b="1" dirty="0">
                <a:solidFill>
                  <a:schemeClr val="accent3">
                    <a:lumMod val="75000"/>
                  </a:schemeClr>
                </a:solidFill>
                <a:latin typeface="+mj-lt"/>
                <a:cs typeface="Times New Roman" panose="02020603050405020304" pitchFamily="18" charset="0"/>
              </a:rPr>
              <a:t>, </a:t>
            </a:r>
          </a:p>
          <a:p>
            <a:pPr algn="just">
              <a:lnSpc>
                <a:spcPct val="107000"/>
              </a:lnSpc>
              <a:spcAft>
                <a:spcPts val="800"/>
              </a:spcAft>
            </a:pPr>
            <a:r>
              <a:rPr lang="fr-FR" b="1" dirty="0">
                <a:solidFill>
                  <a:schemeClr val="accent3">
                    <a:lumMod val="75000"/>
                  </a:schemeClr>
                </a:solidFill>
                <a:latin typeface="+mj-lt"/>
                <a:cs typeface="Times New Roman" panose="02020603050405020304" pitchFamily="18" charset="0"/>
              </a:rPr>
              <a:t>Le prix français de l’électricité ne reflète pas le mix de production mais répond à un mécanisme européen de formation du prix, </a:t>
            </a:r>
          </a:p>
          <a:p>
            <a:pPr algn="just">
              <a:lnSpc>
                <a:spcPct val="107000"/>
              </a:lnSpc>
              <a:spcAft>
                <a:spcPts val="800"/>
              </a:spcAft>
            </a:pPr>
            <a:r>
              <a:rPr lang="fr-FR" b="1" dirty="0">
                <a:solidFill>
                  <a:schemeClr val="accent3">
                    <a:lumMod val="75000"/>
                  </a:schemeClr>
                </a:solidFill>
                <a:latin typeface="+mj-lt"/>
                <a:cs typeface="Times New Roman" panose="02020603050405020304" pitchFamily="18" charset="0"/>
              </a:rPr>
              <a:t>Même avec un mix qui dépend faiblement des fossiles (7%), le prix de l’électricité suit le prix du gaz (</a:t>
            </a:r>
            <a:r>
              <a:rPr lang="fr-FR" b="1" dirty="0">
                <a:solidFill>
                  <a:srgbClr val="FF0000"/>
                </a:solidFill>
                <a:latin typeface="+mj-lt"/>
                <a:cs typeface="Times New Roman" panose="02020603050405020304" pitchFamily="18" charset="0"/>
              </a:rPr>
              <a:t>multiplication par 5 en 12 mois</a:t>
            </a:r>
            <a:r>
              <a:rPr lang="fr-FR" b="1" dirty="0">
                <a:solidFill>
                  <a:schemeClr val="accent3">
                    <a:lumMod val="75000"/>
                  </a:schemeClr>
                </a:solidFill>
                <a:latin typeface="+mj-lt"/>
                <a:cs typeface="Times New Roman" panose="02020603050405020304" pitchFamily="18" charset="0"/>
              </a:rPr>
              <a:t>),  </a:t>
            </a:r>
          </a:p>
          <a:p>
            <a:pPr algn="just">
              <a:lnSpc>
                <a:spcPct val="107000"/>
              </a:lnSpc>
              <a:spcAft>
                <a:spcPts val="800"/>
              </a:spcAft>
            </a:pPr>
            <a:r>
              <a:rPr lang="fr-FR" b="1" dirty="0">
                <a:solidFill>
                  <a:schemeClr val="accent3">
                    <a:lumMod val="75000"/>
                  </a:schemeClr>
                </a:solidFill>
                <a:latin typeface="+mj-lt"/>
                <a:cs typeface="Times New Roman" panose="02020603050405020304" pitchFamily="18" charset="0"/>
              </a:rPr>
              <a:t>Sans modification du mécanisme de prix européen, le développement incontrôlé des  ENR intermittentes ne servira qu’à déstructurer davantage nos prix de gros (« </a:t>
            </a:r>
            <a:r>
              <a:rPr lang="fr-FR" b="1" dirty="0">
                <a:solidFill>
                  <a:srgbClr val="FF0000"/>
                </a:solidFill>
                <a:latin typeface="+mj-lt"/>
                <a:cs typeface="Times New Roman" panose="02020603050405020304" pitchFamily="18" charset="0"/>
              </a:rPr>
              <a:t>clean </a:t>
            </a:r>
            <a:r>
              <a:rPr lang="fr-FR" b="1" dirty="0" err="1">
                <a:solidFill>
                  <a:srgbClr val="FF0000"/>
                </a:solidFill>
                <a:latin typeface="+mj-lt"/>
                <a:cs typeface="Times New Roman" panose="02020603050405020304" pitchFamily="18" charset="0"/>
              </a:rPr>
              <a:t>energy</a:t>
            </a:r>
            <a:r>
              <a:rPr lang="fr-FR" b="1" dirty="0">
                <a:solidFill>
                  <a:srgbClr val="FF0000"/>
                </a:solidFill>
                <a:latin typeface="+mj-lt"/>
                <a:cs typeface="Times New Roman" panose="02020603050405020304" pitchFamily="18" charset="0"/>
              </a:rPr>
              <a:t> </a:t>
            </a:r>
            <a:r>
              <a:rPr lang="fr-FR" b="1" dirty="0" err="1">
                <a:solidFill>
                  <a:srgbClr val="FF0000"/>
                </a:solidFill>
                <a:latin typeface="+mj-lt"/>
                <a:cs typeface="Times New Roman" panose="02020603050405020304" pitchFamily="18" charset="0"/>
              </a:rPr>
              <a:t>paradox</a:t>
            </a:r>
            <a:r>
              <a:rPr lang="fr-FR" b="1" dirty="0">
                <a:solidFill>
                  <a:schemeClr val="accent3">
                    <a:lumMod val="75000"/>
                  </a:schemeClr>
                </a:solidFill>
                <a:latin typeface="+mj-lt"/>
                <a:cs typeface="Times New Roman" panose="02020603050405020304" pitchFamily="18" charset="0"/>
              </a:rPr>
              <a:t> »),  </a:t>
            </a:r>
          </a:p>
          <a:p>
            <a:pPr marL="0" indent="0" algn="ctr">
              <a:lnSpc>
                <a:spcPct val="107000"/>
              </a:lnSpc>
              <a:spcAft>
                <a:spcPts val="800"/>
              </a:spcAft>
              <a:buNone/>
            </a:pPr>
            <a:r>
              <a:rPr lang="fr-FR" b="1" dirty="0">
                <a:solidFill>
                  <a:srgbClr val="FF0000"/>
                </a:solidFill>
                <a:latin typeface="+mj-lt"/>
                <a:cs typeface="Times New Roman" panose="02020603050405020304" pitchFamily="18" charset="0"/>
              </a:rPr>
              <a:t>Prétendre que le développement des ENR intermittentes </a:t>
            </a:r>
          </a:p>
          <a:p>
            <a:pPr marL="0" indent="0" algn="ctr">
              <a:lnSpc>
                <a:spcPct val="107000"/>
              </a:lnSpc>
              <a:spcAft>
                <a:spcPts val="800"/>
              </a:spcAft>
              <a:buNone/>
            </a:pPr>
            <a:r>
              <a:rPr lang="fr-FR" b="1" dirty="0">
                <a:solidFill>
                  <a:srgbClr val="FF0000"/>
                </a:solidFill>
                <a:latin typeface="+mj-lt"/>
                <a:cs typeface="Times New Roman" panose="02020603050405020304" pitchFamily="18" charset="0"/>
              </a:rPr>
              <a:t>permet la maîtrise des prix est totalement faux.</a:t>
            </a:r>
          </a:p>
          <a:p>
            <a:pPr>
              <a:lnSpc>
                <a:spcPct val="107000"/>
              </a:lnSpc>
              <a:spcAft>
                <a:spcPts val="800"/>
              </a:spcAft>
            </a:pPr>
            <a:endParaRPr lang="fr-FR" b="1" dirty="0">
              <a:solidFill>
                <a:schemeClr val="accent3">
                  <a:lumMod val="75000"/>
                </a:schemeClr>
              </a:solidFill>
              <a:latin typeface="+mj-lt"/>
              <a:cs typeface="Times New Roman" panose="02020603050405020304" pitchFamily="18" charset="0"/>
            </a:endParaRPr>
          </a:p>
        </p:txBody>
      </p:sp>
      <p:sp>
        <p:nvSpPr>
          <p:cNvPr id="4" name="Espace réservé du pied de page 3">
            <a:extLst>
              <a:ext uri="{FF2B5EF4-FFF2-40B4-BE49-F238E27FC236}">
                <a16:creationId xmlns:a16="http://schemas.microsoft.com/office/drawing/2014/main" id="{4CE8806D-9D27-B052-4DDC-D3981F063DEA}"/>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2350299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315EBD71-023F-63E9-306A-5B741B9F5079}"/>
              </a:ext>
            </a:extLst>
          </p:cNvPr>
          <p:cNvSpPr>
            <a:spLocks noGrp="1"/>
          </p:cNvSpPr>
          <p:nvPr>
            <p:ph type="subTitle" idx="1"/>
          </p:nvPr>
        </p:nvSpPr>
        <p:spPr>
          <a:xfrm>
            <a:off x="2771775" y="2162175"/>
            <a:ext cx="8732837" cy="828675"/>
          </a:xfrm>
        </p:spPr>
        <p:txBody>
          <a:bodyPr>
            <a:normAutofit/>
          </a:bodyPr>
          <a:lstStyle/>
          <a:p>
            <a:pPr marL="342900" indent="-342900">
              <a:buFont typeface="Wingdings" panose="05000000000000000000" pitchFamily="2" charset="2"/>
              <a:buChar char="Ø"/>
            </a:pPr>
            <a:r>
              <a:rPr lang="fr-FR" sz="2500" b="1" dirty="0">
                <a:solidFill>
                  <a:schemeClr val="accent2">
                    <a:lumMod val="75000"/>
                  </a:schemeClr>
                </a:solidFill>
                <a:latin typeface="+mj-lt"/>
                <a:ea typeface="+mj-ea"/>
                <a:cs typeface="+mj-cs"/>
              </a:rPr>
              <a:t>Demandes d’amendements</a:t>
            </a:r>
          </a:p>
        </p:txBody>
      </p:sp>
      <p:sp>
        <p:nvSpPr>
          <p:cNvPr id="2" name="Espace réservé du pied de page 1">
            <a:extLst>
              <a:ext uri="{FF2B5EF4-FFF2-40B4-BE49-F238E27FC236}">
                <a16:creationId xmlns:a16="http://schemas.microsoft.com/office/drawing/2014/main" id="{164418B1-2C3C-2AFF-AF17-78FAEDC63043}"/>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196007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C46CE-591D-E622-9A1C-ABDA945DF164}"/>
              </a:ext>
            </a:extLst>
          </p:cNvPr>
          <p:cNvSpPr>
            <a:spLocks noGrp="1"/>
          </p:cNvSpPr>
          <p:nvPr>
            <p:ph type="title"/>
          </p:nvPr>
        </p:nvSpPr>
        <p:spPr>
          <a:xfrm>
            <a:off x="1647825" y="285750"/>
            <a:ext cx="9982200" cy="638175"/>
          </a:xfrm>
        </p:spPr>
        <p:txBody>
          <a:bodyPr>
            <a:normAutofit fontScale="90000"/>
          </a:bodyPr>
          <a:lstStyle/>
          <a:p>
            <a:r>
              <a:rPr lang="fr-FR" sz="3000" b="1" dirty="0"/>
              <a:t>Partie 1</a:t>
            </a:r>
            <a:br>
              <a:rPr lang="fr-FR" sz="3000" b="1" dirty="0"/>
            </a:br>
            <a:r>
              <a:rPr lang="fr-FR" sz="3000" b="1" dirty="0"/>
              <a:t>Amendements demandés sur le projet de loi</a:t>
            </a:r>
          </a:p>
        </p:txBody>
      </p:sp>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647825" y="1266825"/>
            <a:ext cx="10248900" cy="5086349"/>
          </a:xfrm>
        </p:spPr>
        <p:txBody>
          <a:bodyPr>
            <a:normAutofit/>
          </a:bodyPr>
          <a:lstStyle/>
          <a:p>
            <a:pPr>
              <a:lnSpc>
                <a:spcPct val="107000"/>
              </a:lnSpc>
              <a:spcAft>
                <a:spcPts val="800"/>
              </a:spcAf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1 : Lors des auditions européennes pour préparer l’étude RES SIMPLIFY, les organisations françaises de la filière ENR n’avaient jamais réclamé les mesures prévues au titre Ier de la loi =&gt; </a:t>
            </a:r>
            <a:r>
              <a:rPr lang="fr-FR"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Demande l’exclusion des éoliennes des disposition de l’article 1</a:t>
            </a: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 </a:t>
            </a:r>
            <a:endParaRPr lang="fr-FR" sz="1800" dirty="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2 : Une consultation par voie électronique n’a pas les mêmes garanties que les dispositifs d’enquêtes publiques, notamment dans les milieux ruraux =&gt; </a:t>
            </a:r>
            <a:r>
              <a:rPr lang="fr-FR"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demande le maintien des dispositifs d’enquête publique</a:t>
            </a:r>
            <a:endPar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3 : Cet article est une atteinte majeure au droit des collectivités territoriales, y compris ceux qui avaient été instaurés par la loi D3S =&gt; </a:t>
            </a:r>
            <a:r>
              <a:rPr lang="fr-FR"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Demande la suppression de cet article</a:t>
            </a:r>
            <a:endPar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fr-FR" b="1" dirty="0">
              <a:solidFill>
                <a:schemeClr val="accent3">
                  <a:lumMod val="75000"/>
                </a:schemeClr>
              </a:solidFill>
              <a:latin typeface="+mj-lt"/>
              <a:cs typeface="Times New Roman" panose="02020603050405020304" pitchFamily="18" charset="0"/>
            </a:endParaRPr>
          </a:p>
        </p:txBody>
      </p:sp>
      <p:sp>
        <p:nvSpPr>
          <p:cNvPr id="4" name="Espace réservé du pied de page 3">
            <a:extLst>
              <a:ext uri="{FF2B5EF4-FFF2-40B4-BE49-F238E27FC236}">
                <a16:creationId xmlns:a16="http://schemas.microsoft.com/office/drawing/2014/main" id="{74324082-0B74-5736-E29E-078C247483B0}"/>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316311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C46CE-591D-E622-9A1C-ABDA945DF164}"/>
              </a:ext>
            </a:extLst>
          </p:cNvPr>
          <p:cNvSpPr>
            <a:spLocks noGrp="1"/>
          </p:cNvSpPr>
          <p:nvPr>
            <p:ph type="title"/>
          </p:nvPr>
        </p:nvSpPr>
        <p:spPr>
          <a:xfrm>
            <a:off x="1647825" y="285750"/>
            <a:ext cx="9982200" cy="638175"/>
          </a:xfrm>
        </p:spPr>
        <p:txBody>
          <a:bodyPr>
            <a:normAutofit fontScale="90000"/>
          </a:bodyPr>
          <a:lstStyle/>
          <a:p>
            <a:r>
              <a:rPr lang="fr-FR" sz="3000" b="1" dirty="0"/>
              <a:t>Partie 1</a:t>
            </a:r>
            <a:br>
              <a:rPr lang="fr-FR" sz="3000" b="1" dirty="0"/>
            </a:br>
            <a:r>
              <a:rPr lang="fr-FR" sz="3000" b="1" dirty="0"/>
              <a:t>Amendements demandés sur le projet de loi</a:t>
            </a:r>
          </a:p>
        </p:txBody>
      </p:sp>
      <p:sp>
        <p:nvSpPr>
          <p:cNvPr id="3" name="Espace réservé du contenu 2">
            <a:extLst>
              <a:ext uri="{FF2B5EF4-FFF2-40B4-BE49-F238E27FC236}">
                <a16:creationId xmlns:a16="http://schemas.microsoft.com/office/drawing/2014/main" id="{E1F8B335-B7E9-301F-55EE-0E907EAFB3BA}"/>
              </a:ext>
            </a:extLst>
          </p:cNvPr>
          <p:cNvSpPr>
            <a:spLocks noGrp="1"/>
          </p:cNvSpPr>
          <p:nvPr>
            <p:ph idx="1"/>
          </p:nvPr>
        </p:nvSpPr>
        <p:spPr>
          <a:xfrm>
            <a:off x="1647825" y="1266825"/>
            <a:ext cx="10248900" cy="5086349"/>
          </a:xfrm>
        </p:spPr>
        <p:txBody>
          <a:bodyPr>
            <a:normAutofit fontScale="92500" lnSpcReduction="10000"/>
          </a:bodyPr>
          <a:lstStyle/>
          <a:p>
            <a:pPr>
              <a:lnSpc>
                <a:spcPct val="107000"/>
              </a:lnSpc>
              <a:spcAft>
                <a:spcPts val="800"/>
              </a:spcAf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4 : Cet article étend la notion de </a:t>
            </a:r>
            <a:r>
              <a:rPr lang="fr-FR" sz="1800" dirty="0">
                <a:solidFill>
                  <a:schemeClr val="accent3">
                    <a:lumMod val="75000"/>
                  </a:schemeClr>
                </a:solidFill>
                <a:effectLst/>
                <a:latin typeface="Verdana" panose="020B0604030504040204" pitchFamily="34" charset="0"/>
                <a:ea typeface="Times New Roman" panose="02020603050405020304" pitchFamily="18" charset="0"/>
                <a:cs typeface="Times New Roman" panose="02020603050405020304" pitchFamily="18" charset="0"/>
              </a:rPr>
              <a:t>Raison Impérative d’Intérêt Public Majeur</a:t>
            </a: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 aux installations d’énergies renouvelables dont les catégories sont définies par arrêté en conseil d’état. </a:t>
            </a:r>
            <a:r>
              <a:rPr lang="fr-FR"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Ce doit être un dispositif exceptionnel très encadré. Il s’est instauré une jurisprudence notamment sur la défense de espèces protégées et il y a un risque important de régression environnementale =&gt; </a:t>
            </a:r>
            <a:r>
              <a:rPr lang="fr-FR"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Deux projets d’amendement sont proposés pour encadrer. </a:t>
            </a:r>
            <a:endParaRPr lang="fr-F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5 :Cet article est un encadrement du pouvoir judiciaire. C’est une vraie régression du droit =&gt; </a:t>
            </a:r>
            <a:r>
              <a:rPr lang="fr-FR"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Demande la suppression de cet article</a:t>
            </a:r>
            <a:endPar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solidFill>
                  <a:schemeClr val="accent3">
                    <a:lumMod val="75000"/>
                  </a:schemeClr>
                </a:solidFill>
                <a:effectLst/>
                <a:latin typeface="Verdana" panose="020B0604030504040204" pitchFamily="34" charset="0"/>
                <a:ea typeface="Calibri" panose="020F0502020204030204" pitchFamily="34" charset="0"/>
                <a:cs typeface="Times New Roman" panose="02020603050405020304" pitchFamily="18" charset="0"/>
              </a:rPr>
              <a:t>Article 6 : Demande de pouvoir légiférer par ordonnance pour imposer des zones prioritaires de raccordement aux entreprises de réseau. Les prévisions 2021 d’investissement de RTE et Enedis, deux entreprises publiques, validées par la CRE se montent à plus de 103 milliards d’euros. En autorisant ce dispositif, le Parlement se prive d’un droit de contrôle sur ces dépenses publiques =&gt;</a:t>
            </a:r>
            <a:r>
              <a:rPr lang="fr-FR"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Demande la suppression de cet article</a:t>
            </a:r>
            <a:endParaRPr lang="fr-FR" b="1" dirty="0">
              <a:solidFill>
                <a:srgbClr val="FF0000"/>
              </a:solidFill>
              <a:latin typeface="+mj-lt"/>
              <a:cs typeface="Times New Roman" panose="02020603050405020304" pitchFamily="18" charset="0"/>
            </a:endParaRPr>
          </a:p>
        </p:txBody>
      </p:sp>
      <p:sp>
        <p:nvSpPr>
          <p:cNvPr id="4" name="Espace réservé du pied de page 3">
            <a:extLst>
              <a:ext uri="{FF2B5EF4-FFF2-40B4-BE49-F238E27FC236}">
                <a16:creationId xmlns:a16="http://schemas.microsoft.com/office/drawing/2014/main" id="{35A23F4F-C492-77FC-8C96-DBDAAD9C8A70}"/>
              </a:ext>
            </a:extLst>
          </p:cNvPr>
          <p:cNvSpPr>
            <a:spLocks noGrp="1"/>
          </p:cNvSpPr>
          <p:nvPr>
            <p:ph type="ftr" sz="quarter" idx="11"/>
          </p:nvPr>
        </p:nvSpPr>
        <p:spPr/>
        <p:txBody>
          <a:bodyPr/>
          <a:lstStyle/>
          <a:p>
            <a:r>
              <a:rPr lang="fr-FR"/>
              <a:t>Audition FED du 12 octobre par Monsieur D. Mandelli Rapporteur au Sénat </a:t>
            </a:r>
            <a:endParaRPr lang="en-US" dirty="0"/>
          </a:p>
        </p:txBody>
      </p:sp>
    </p:spTree>
    <p:extLst>
      <p:ext uri="{BB962C8B-B14F-4D97-AF65-F5344CB8AC3E}">
        <p14:creationId xmlns:p14="http://schemas.microsoft.com/office/powerpoint/2010/main" val="4033666275"/>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1328</TotalTime>
  <Words>1243</Words>
  <Application>Microsoft Macintosh PowerPoint</Application>
  <PresentationFormat>Grand écran</PresentationFormat>
  <Paragraphs>88</Paragraphs>
  <Slides>13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Arial</vt:lpstr>
      <vt:lpstr>Calibri</vt:lpstr>
      <vt:lpstr>Century Gothic</vt:lpstr>
      <vt:lpstr>Helvetica Neue</vt:lpstr>
      <vt:lpstr>Verdana</vt:lpstr>
      <vt:lpstr>Wingdings</vt:lpstr>
      <vt:lpstr>Wingdings 3</vt:lpstr>
      <vt:lpstr>Brin</vt:lpstr>
      <vt:lpstr>   Projet de Loi « Accélération des Energies Renouvelables »  Commission de l'aménagement du territoire et du développement durable du Sénat.  Audition de la Fédération Environnement Durable – FED Présidée par M. Didier Mandelli – Rapporteur 12 octobre 2022. </vt:lpstr>
      <vt:lpstr>Sommaire</vt:lpstr>
      <vt:lpstr>Présentation PowerPoint</vt:lpstr>
      <vt:lpstr>Le projet de loi est assis sur trois mensonges : Mensonge 1   </vt:lpstr>
      <vt:lpstr>Le projet de loi est assis sur trois mensonges : Mensonge 2   </vt:lpstr>
      <vt:lpstr>Le projet de loi est assis sur trois mensonges : Mensonge 3   </vt:lpstr>
      <vt:lpstr>Présentation PowerPoint</vt:lpstr>
      <vt:lpstr>Partie 1 Amendements demandés sur le projet de loi</vt:lpstr>
      <vt:lpstr>Partie 1 Amendements demandés sur le projet de loi</vt:lpstr>
      <vt:lpstr>Partie 1 Amendements demandés sur le projet de loi</vt:lpstr>
      <vt:lpstr>Partie 2 14 amendements complémentaires souhaités</vt:lpstr>
      <vt:lpstr>Partie 2 14 amendements complémentaires souhaités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RV avec Monsieur le Sénateur B. Retailleau</dc:title>
  <dc:creator>Michel FAURE</dc:creator>
  <cp:lastModifiedBy>Thierry Bonne</cp:lastModifiedBy>
  <cp:revision>60</cp:revision>
  <dcterms:created xsi:type="dcterms:W3CDTF">2022-06-18T09:37:15Z</dcterms:created>
  <dcterms:modified xsi:type="dcterms:W3CDTF">2022-10-25T07:25:20Z</dcterms:modified>
</cp:coreProperties>
</file>